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sldIdLst>
    <p:sldId id="256" r:id="rId2"/>
    <p:sldId id="316" r:id="rId3"/>
    <p:sldId id="257" r:id="rId4"/>
    <p:sldId id="258" r:id="rId5"/>
    <p:sldId id="260" r:id="rId6"/>
    <p:sldId id="303" r:id="rId7"/>
    <p:sldId id="259" r:id="rId8"/>
    <p:sldId id="298" r:id="rId9"/>
    <p:sldId id="299" r:id="rId10"/>
    <p:sldId id="300" r:id="rId11"/>
    <p:sldId id="264" r:id="rId12"/>
    <p:sldId id="265" r:id="rId13"/>
    <p:sldId id="266" r:id="rId14"/>
    <p:sldId id="267" r:id="rId15"/>
    <p:sldId id="314" r:id="rId16"/>
    <p:sldId id="315" r:id="rId17"/>
    <p:sldId id="268" r:id="rId18"/>
    <p:sldId id="317" r:id="rId19"/>
    <p:sldId id="269" r:id="rId20"/>
    <p:sldId id="270" r:id="rId21"/>
    <p:sldId id="271" r:id="rId22"/>
    <p:sldId id="301" r:id="rId23"/>
    <p:sldId id="277" r:id="rId24"/>
    <p:sldId id="297" r:id="rId25"/>
    <p:sldId id="272" r:id="rId26"/>
    <p:sldId id="304" r:id="rId27"/>
    <p:sldId id="273" r:id="rId28"/>
    <p:sldId id="274" r:id="rId29"/>
    <p:sldId id="275" r:id="rId30"/>
    <p:sldId id="318" r:id="rId31"/>
    <p:sldId id="319" r:id="rId32"/>
    <p:sldId id="276" r:id="rId33"/>
    <p:sldId id="309" r:id="rId34"/>
    <p:sldId id="311" r:id="rId35"/>
    <p:sldId id="279" r:id="rId36"/>
    <p:sldId id="312" r:id="rId37"/>
    <p:sldId id="313" r:id="rId38"/>
    <p:sldId id="305" r:id="rId39"/>
    <p:sldId id="280" r:id="rId40"/>
    <p:sldId id="281" r:id="rId41"/>
    <p:sldId id="282" r:id="rId42"/>
    <p:sldId id="283" r:id="rId43"/>
    <p:sldId id="284" r:id="rId44"/>
    <p:sldId id="285" r:id="rId45"/>
    <p:sldId id="286" r:id="rId46"/>
    <p:sldId id="287" r:id="rId47"/>
    <p:sldId id="308" r:id="rId48"/>
    <p:sldId id="292" r:id="rId49"/>
    <p:sldId id="293" r:id="rId50"/>
    <p:sldId id="294" r:id="rId51"/>
    <p:sldId id="295" r:id="rId52"/>
    <p:sldId id="296" r:id="rId5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5D68EE77-6F5C-4D1C-B5A7-6590D2F8176E}">
          <p14:sldIdLst>
            <p14:sldId id="256"/>
            <p14:sldId id="316"/>
            <p14:sldId id="257"/>
            <p14:sldId id="258"/>
            <p14:sldId id="260"/>
            <p14:sldId id="303"/>
            <p14:sldId id="259"/>
            <p14:sldId id="298"/>
            <p14:sldId id="299"/>
            <p14:sldId id="300"/>
            <p14:sldId id="264"/>
            <p14:sldId id="265"/>
            <p14:sldId id="266"/>
            <p14:sldId id="267"/>
            <p14:sldId id="314"/>
            <p14:sldId id="315"/>
            <p14:sldId id="268"/>
            <p14:sldId id="317"/>
            <p14:sldId id="269"/>
            <p14:sldId id="270"/>
            <p14:sldId id="271"/>
            <p14:sldId id="301"/>
            <p14:sldId id="277"/>
            <p14:sldId id="297"/>
            <p14:sldId id="272"/>
            <p14:sldId id="304"/>
            <p14:sldId id="273"/>
            <p14:sldId id="274"/>
            <p14:sldId id="275"/>
            <p14:sldId id="318"/>
            <p14:sldId id="319"/>
            <p14:sldId id="276"/>
            <p14:sldId id="309"/>
            <p14:sldId id="311"/>
            <p14:sldId id="279"/>
            <p14:sldId id="312"/>
            <p14:sldId id="313"/>
            <p14:sldId id="305"/>
            <p14:sldId id="280"/>
            <p14:sldId id="281"/>
            <p14:sldId id="282"/>
            <p14:sldId id="283"/>
            <p14:sldId id="284"/>
            <p14:sldId id="285"/>
            <p14:sldId id="286"/>
            <p14:sldId id="287"/>
            <p14:sldId id="308"/>
            <p14:sldId id="292"/>
            <p14:sldId id="293"/>
            <p14:sldId id="294"/>
            <p14:sldId id="295"/>
            <p14:sldId id="29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3783" autoAdjust="0"/>
  </p:normalViewPr>
  <p:slideViewPr>
    <p:cSldViewPr>
      <p:cViewPr>
        <p:scale>
          <a:sx n="70" d="100"/>
          <a:sy n="70" d="100"/>
        </p:scale>
        <p:origin x="-516" y="-78"/>
      </p:cViewPr>
      <p:guideLst>
        <p:guide orient="horz" pos="2160"/>
        <p:guide pos="2880"/>
      </p:guideLst>
    </p:cSldViewPr>
  </p:slideViewPr>
  <p:notesTextViewPr>
    <p:cViewPr>
      <p:scale>
        <a:sx n="1" d="1"/>
        <a:sy n="1" d="1"/>
      </p:scale>
      <p:origin x="0" y="0"/>
    </p:cViewPr>
  </p:notesTextViewPr>
  <p:notesViewPr>
    <p:cSldViewPr>
      <p:cViewPr varScale="1">
        <p:scale>
          <a:sx n="56" d="100"/>
          <a:sy n="56" d="100"/>
        </p:scale>
        <p:origin x="-181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99CC5D-BE85-4441-90D0-83BFF0B62111}"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fr-CA"/>
        </a:p>
      </dgm:t>
    </dgm:pt>
    <dgm:pt modelId="{21BA7B83-DFCC-4FF5-9ADD-D2ADFE922D48}">
      <dgm:prSet phldrT="[Texte]"/>
      <dgm:spPr/>
      <dgm:t>
        <a:bodyPr/>
        <a:lstStyle/>
        <a:p>
          <a:r>
            <a:rPr lang="fr-CA" b="1" dirty="0" smtClean="0"/>
            <a:t>Premier</a:t>
          </a:r>
          <a:endParaRPr lang="fr-CA" b="1" dirty="0"/>
        </a:p>
      </dgm:t>
    </dgm:pt>
    <dgm:pt modelId="{2A537F61-AF32-453B-A143-0AE483DFEB0C}" type="parTrans" cxnId="{505E3D8A-9837-4567-8493-2D1583F960C7}">
      <dgm:prSet/>
      <dgm:spPr/>
      <dgm:t>
        <a:bodyPr/>
        <a:lstStyle/>
        <a:p>
          <a:endParaRPr lang="fr-CA"/>
        </a:p>
      </dgm:t>
    </dgm:pt>
    <dgm:pt modelId="{96205AB6-8A24-4FAD-958B-8FF539D7C08E}" type="sibTrans" cxnId="{505E3D8A-9837-4567-8493-2D1583F960C7}">
      <dgm:prSet/>
      <dgm:spPr/>
      <dgm:t>
        <a:bodyPr/>
        <a:lstStyle/>
        <a:p>
          <a:endParaRPr lang="fr-CA"/>
        </a:p>
      </dgm:t>
    </dgm:pt>
    <dgm:pt modelId="{79E12D96-FBC9-48F5-A3DC-06A4C7F1A638}">
      <dgm:prSet phldrT="[Texte]"/>
      <dgm:spPr/>
      <dgm:t>
        <a:bodyPr/>
        <a:lstStyle/>
        <a:p>
          <a:r>
            <a:rPr lang="fr-CA" b="1" dirty="0" smtClean="0"/>
            <a:t>Deuxième</a:t>
          </a:r>
          <a:endParaRPr lang="fr-CA" b="1" dirty="0"/>
        </a:p>
      </dgm:t>
    </dgm:pt>
    <dgm:pt modelId="{11D24BEF-EBFC-4BE2-B356-287CC1CABFF8}" type="parTrans" cxnId="{4DFF28EC-F65D-4564-8A39-E09BBEEC4CE5}">
      <dgm:prSet/>
      <dgm:spPr/>
      <dgm:t>
        <a:bodyPr/>
        <a:lstStyle/>
        <a:p>
          <a:endParaRPr lang="fr-CA"/>
        </a:p>
      </dgm:t>
    </dgm:pt>
    <dgm:pt modelId="{1A27BA76-F318-43E4-B00E-3A2E8815E03A}" type="sibTrans" cxnId="{4DFF28EC-F65D-4564-8A39-E09BBEEC4CE5}">
      <dgm:prSet/>
      <dgm:spPr/>
      <dgm:t>
        <a:bodyPr/>
        <a:lstStyle/>
        <a:p>
          <a:endParaRPr lang="fr-CA"/>
        </a:p>
      </dgm:t>
    </dgm:pt>
    <dgm:pt modelId="{71AF40B7-6FD8-48A0-8284-F358C79E2FB5}">
      <dgm:prSet phldrT="[Texte]"/>
      <dgm:spPr/>
      <dgm:t>
        <a:bodyPr/>
        <a:lstStyle/>
        <a:p>
          <a:r>
            <a:rPr lang="fr-CA" dirty="0" smtClean="0"/>
            <a:t>Troisième ou Vice-capitaine</a:t>
          </a:r>
          <a:endParaRPr lang="fr-CA" dirty="0"/>
        </a:p>
      </dgm:t>
    </dgm:pt>
    <dgm:pt modelId="{944A747E-1C33-4AD4-8819-1695D893CA34}" type="parTrans" cxnId="{7A4B1E51-233A-47D0-8754-C4FC0FAC377D}">
      <dgm:prSet/>
      <dgm:spPr/>
      <dgm:t>
        <a:bodyPr/>
        <a:lstStyle/>
        <a:p>
          <a:endParaRPr lang="fr-CA"/>
        </a:p>
      </dgm:t>
    </dgm:pt>
    <dgm:pt modelId="{00AFEF4D-A13B-4570-B0E7-ABE076BB944A}" type="sibTrans" cxnId="{7A4B1E51-233A-47D0-8754-C4FC0FAC377D}">
      <dgm:prSet/>
      <dgm:spPr/>
      <dgm:t>
        <a:bodyPr/>
        <a:lstStyle/>
        <a:p>
          <a:endParaRPr lang="fr-CA"/>
        </a:p>
      </dgm:t>
    </dgm:pt>
    <dgm:pt modelId="{90D08942-0A32-4423-AFD7-E194A34AF32B}">
      <dgm:prSet phldrT="[Texte]"/>
      <dgm:spPr/>
      <dgm:t>
        <a:bodyPr/>
        <a:lstStyle/>
        <a:p>
          <a:r>
            <a:rPr lang="fr-CA" dirty="0" smtClean="0"/>
            <a:t>Capitaine</a:t>
          </a:r>
          <a:endParaRPr lang="fr-CA" dirty="0"/>
        </a:p>
      </dgm:t>
    </dgm:pt>
    <dgm:pt modelId="{80E16195-D03C-4E0F-8DB5-C06B938E3D3B}" type="parTrans" cxnId="{97ABC887-5BB7-47FA-B610-F54DE76A7BDD}">
      <dgm:prSet/>
      <dgm:spPr/>
      <dgm:t>
        <a:bodyPr/>
        <a:lstStyle/>
        <a:p>
          <a:endParaRPr lang="fr-CA"/>
        </a:p>
      </dgm:t>
    </dgm:pt>
    <dgm:pt modelId="{24887E4E-90A4-4028-8AEC-12B18725A4B3}" type="sibTrans" cxnId="{97ABC887-5BB7-47FA-B610-F54DE76A7BDD}">
      <dgm:prSet/>
      <dgm:spPr/>
      <dgm:t>
        <a:bodyPr/>
        <a:lstStyle/>
        <a:p>
          <a:endParaRPr lang="fr-CA"/>
        </a:p>
      </dgm:t>
    </dgm:pt>
    <dgm:pt modelId="{755143A6-A102-4547-8256-FC535E3B3222}" type="pres">
      <dgm:prSet presAssocID="{BE99CC5D-BE85-4441-90D0-83BFF0B62111}" presName="cycleMatrixDiagram" presStyleCnt="0">
        <dgm:presLayoutVars>
          <dgm:chMax val="1"/>
          <dgm:dir/>
          <dgm:animLvl val="lvl"/>
          <dgm:resizeHandles val="exact"/>
        </dgm:presLayoutVars>
      </dgm:prSet>
      <dgm:spPr/>
      <dgm:t>
        <a:bodyPr/>
        <a:lstStyle/>
        <a:p>
          <a:endParaRPr lang="fr-CA"/>
        </a:p>
      </dgm:t>
    </dgm:pt>
    <dgm:pt modelId="{3F66A888-378B-454E-A340-F38EA5D14411}" type="pres">
      <dgm:prSet presAssocID="{BE99CC5D-BE85-4441-90D0-83BFF0B62111}" presName="children" presStyleCnt="0"/>
      <dgm:spPr/>
    </dgm:pt>
    <dgm:pt modelId="{EB9C0003-C426-41A0-90D2-A0E4C2438334}" type="pres">
      <dgm:prSet presAssocID="{BE99CC5D-BE85-4441-90D0-83BFF0B62111}" presName="childPlaceholder" presStyleCnt="0"/>
      <dgm:spPr/>
    </dgm:pt>
    <dgm:pt modelId="{F8AF94D7-75C4-43BE-9802-0A15AF0F6ED9}" type="pres">
      <dgm:prSet presAssocID="{BE99CC5D-BE85-4441-90D0-83BFF0B62111}" presName="circle" presStyleCnt="0"/>
      <dgm:spPr/>
    </dgm:pt>
    <dgm:pt modelId="{C3C05BD9-144A-45F1-AD01-D95BF342C996}" type="pres">
      <dgm:prSet presAssocID="{BE99CC5D-BE85-4441-90D0-83BFF0B62111}" presName="quadrant1" presStyleLbl="node1" presStyleIdx="0" presStyleCnt="4">
        <dgm:presLayoutVars>
          <dgm:chMax val="1"/>
          <dgm:bulletEnabled val="1"/>
        </dgm:presLayoutVars>
      </dgm:prSet>
      <dgm:spPr/>
      <dgm:t>
        <a:bodyPr/>
        <a:lstStyle/>
        <a:p>
          <a:endParaRPr lang="fr-CA"/>
        </a:p>
      </dgm:t>
    </dgm:pt>
    <dgm:pt modelId="{0F2DAD18-CB20-49F3-B1CF-95F47ECBBEAC}" type="pres">
      <dgm:prSet presAssocID="{BE99CC5D-BE85-4441-90D0-83BFF0B62111}" presName="quadrant2" presStyleLbl="node1" presStyleIdx="1" presStyleCnt="4">
        <dgm:presLayoutVars>
          <dgm:chMax val="1"/>
          <dgm:bulletEnabled val="1"/>
        </dgm:presLayoutVars>
      </dgm:prSet>
      <dgm:spPr/>
      <dgm:t>
        <a:bodyPr/>
        <a:lstStyle/>
        <a:p>
          <a:endParaRPr lang="fr-CA"/>
        </a:p>
      </dgm:t>
    </dgm:pt>
    <dgm:pt modelId="{26156760-CDED-4895-B02E-A4DE3760B087}" type="pres">
      <dgm:prSet presAssocID="{BE99CC5D-BE85-4441-90D0-83BFF0B62111}" presName="quadrant3" presStyleLbl="node1" presStyleIdx="2" presStyleCnt="4">
        <dgm:presLayoutVars>
          <dgm:chMax val="1"/>
          <dgm:bulletEnabled val="1"/>
        </dgm:presLayoutVars>
      </dgm:prSet>
      <dgm:spPr/>
      <dgm:t>
        <a:bodyPr/>
        <a:lstStyle/>
        <a:p>
          <a:endParaRPr lang="fr-CA"/>
        </a:p>
      </dgm:t>
    </dgm:pt>
    <dgm:pt modelId="{B37C7C08-E1E2-4D40-9194-0B4A7CD0C2D4}" type="pres">
      <dgm:prSet presAssocID="{BE99CC5D-BE85-4441-90D0-83BFF0B62111}" presName="quadrant4" presStyleLbl="node1" presStyleIdx="3" presStyleCnt="4">
        <dgm:presLayoutVars>
          <dgm:chMax val="1"/>
          <dgm:bulletEnabled val="1"/>
        </dgm:presLayoutVars>
      </dgm:prSet>
      <dgm:spPr/>
      <dgm:t>
        <a:bodyPr/>
        <a:lstStyle/>
        <a:p>
          <a:endParaRPr lang="fr-CA"/>
        </a:p>
      </dgm:t>
    </dgm:pt>
    <dgm:pt modelId="{2C976475-04BF-455A-BD60-965F97D7FEA0}" type="pres">
      <dgm:prSet presAssocID="{BE99CC5D-BE85-4441-90D0-83BFF0B62111}" presName="quadrantPlaceholder" presStyleCnt="0"/>
      <dgm:spPr/>
    </dgm:pt>
    <dgm:pt modelId="{CE02F0DB-002A-43E0-A161-064F112865B2}" type="pres">
      <dgm:prSet presAssocID="{BE99CC5D-BE85-4441-90D0-83BFF0B62111}" presName="center1" presStyleLbl="fgShp" presStyleIdx="0" presStyleCnt="2"/>
      <dgm:spPr/>
    </dgm:pt>
    <dgm:pt modelId="{E955004F-0027-42AB-93A4-A7732E13B7D5}" type="pres">
      <dgm:prSet presAssocID="{BE99CC5D-BE85-4441-90D0-83BFF0B62111}" presName="center2" presStyleLbl="fgShp" presStyleIdx="1" presStyleCnt="2"/>
      <dgm:spPr/>
    </dgm:pt>
  </dgm:ptLst>
  <dgm:cxnLst>
    <dgm:cxn modelId="{4DFF28EC-F65D-4564-8A39-E09BBEEC4CE5}" srcId="{BE99CC5D-BE85-4441-90D0-83BFF0B62111}" destId="{79E12D96-FBC9-48F5-A3DC-06A4C7F1A638}" srcOrd="1" destOrd="0" parTransId="{11D24BEF-EBFC-4BE2-B356-287CC1CABFF8}" sibTransId="{1A27BA76-F318-43E4-B00E-3A2E8815E03A}"/>
    <dgm:cxn modelId="{3DD0CB1D-00AA-49EE-BF4A-0B7819A0090C}" type="presOf" srcId="{71AF40B7-6FD8-48A0-8284-F358C79E2FB5}" destId="{26156760-CDED-4895-B02E-A4DE3760B087}" srcOrd="0" destOrd="0" presId="urn:microsoft.com/office/officeart/2005/8/layout/cycle4"/>
    <dgm:cxn modelId="{505E3D8A-9837-4567-8493-2D1583F960C7}" srcId="{BE99CC5D-BE85-4441-90D0-83BFF0B62111}" destId="{21BA7B83-DFCC-4FF5-9ADD-D2ADFE922D48}" srcOrd="0" destOrd="0" parTransId="{2A537F61-AF32-453B-A143-0AE483DFEB0C}" sibTransId="{96205AB6-8A24-4FAD-958B-8FF539D7C08E}"/>
    <dgm:cxn modelId="{B839F14B-F9E7-4E6E-A820-BE1762CCB612}" type="presOf" srcId="{79E12D96-FBC9-48F5-A3DC-06A4C7F1A638}" destId="{0F2DAD18-CB20-49F3-B1CF-95F47ECBBEAC}" srcOrd="0" destOrd="0" presId="urn:microsoft.com/office/officeart/2005/8/layout/cycle4"/>
    <dgm:cxn modelId="{97ABC887-5BB7-47FA-B610-F54DE76A7BDD}" srcId="{BE99CC5D-BE85-4441-90D0-83BFF0B62111}" destId="{90D08942-0A32-4423-AFD7-E194A34AF32B}" srcOrd="3" destOrd="0" parTransId="{80E16195-D03C-4E0F-8DB5-C06B938E3D3B}" sibTransId="{24887E4E-90A4-4028-8AEC-12B18725A4B3}"/>
    <dgm:cxn modelId="{594C542E-C870-4F11-9F50-0D13179C0A0D}" type="presOf" srcId="{BE99CC5D-BE85-4441-90D0-83BFF0B62111}" destId="{755143A6-A102-4547-8256-FC535E3B3222}" srcOrd="0" destOrd="0" presId="urn:microsoft.com/office/officeart/2005/8/layout/cycle4"/>
    <dgm:cxn modelId="{70FC746A-2C14-4ED2-945D-AB3056409037}" type="presOf" srcId="{21BA7B83-DFCC-4FF5-9ADD-D2ADFE922D48}" destId="{C3C05BD9-144A-45F1-AD01-D95BF342C996}" srcOrd="0" destOrd="0" presId="urn:microsoft.com/office/officeart/2005/8/layout/cycle4"/>
    <dgm:cxn modelId="{7A4B1E51-233A-47D0-8754-C4FC0FAC377D}" srcId="{BE99CC5D-BE85-4441-90D0-83BFF0B62111}" destId="{71AF40B7-6FD8-48A0-8284-F358C79E2FB5}" srcOrd="2" destOrd="0" parTransId="{944A747E-1C33-4AD4-8819-1695D893CA34}" sibTransId="{00AFEF4D-A13B-4570-B0E7-ABE076BB944A}"/>
    <dgm:cxn modelId="{91DE1155-7AF4-48FA-8CEC-D832C9A3ACA0}" type="presOf" srcId="{90D08942-0A32-4423-AFD7-E194A34AF32B}" destId="{B37C7C08-E1E2-4D40-9194-0B4A7CD0C2D4}" srcOrd="0" destOrd="0" presId="urn:microsoft.com/office/officeart/2005/8/layout/cycle4"/>
    <dgm:cxn modelId="{F098B7EC-6904-4DD2-AB4B-EA25DA29D16F}" type="presParOf" srcId="{755143A6-A102-4547-8256-FC535E3B3222}" destId="{3F66A888-378B-454E-A340-F38EA5D14411}" srcOrd="0" destOrd="0" presId="urn:microsoft.com/office/officeart/2005/8/layout/cycle4"/>
    <dgm:cxn modelId="{C9ADB461-D786-4184-A7FC-BA8B2F5B0C1B}" type="presParOf" srcId="{3F66A888-378B-454E-A340-F38EA5D14411}" destId="{EB9C0003-C426-41A0-90D2-A0E4C2438334}" srcOrd="0" destOrd="0" presId="urn:microsoft.com/office/officeart/2005/8/layout/cycle4"/>
    <dgm:cxn modelId="{8B5BCD16-3DA1-4395-B377-A91651F93841}" type="presParOf" srcId="{755143A6-A102-4547-8256-FC535E3B3222}" destId="{F8AF94D7-75C4-43BE-9802-0A15AF0F6ED9}" srcOrd="1" destOrd="0" presId="urn:microsoft.com/office/officeart/2005/8/layout/cycle4"/>
    <dgm:cxn modelId="{7FDD7F88-1149-4A9F-972B-3F9AD17E7E20}" type="presParOf" srcId="{F8AF94D7-75C4-43BE-9802-0A15AF0F6ED9}" destId="{C3C05BD9-144A-45F1-AD01-D95BF342C996}" srcOrd="0" destOrd="0" presId="urn:microsoft.com/office/officeart/2005/8/layout/cycle4"/>
    <dgm:cxn modelId="{8C532424-E7F4-468C-8705-99B19E1574DE}" type="presParOf" srcId="{F8AF94D7-75C4-43BE-9802-0A15AF0F6ED9}" destId="{0F2DAD18-CB20-49F3-B1CF-95F47ECBBEAC}" srcOrd="1" destOrd="0" presId="urn:microsoft.com/office/officeart/2005/8/layout/cycle4"/>
    <dgm:cxn modelId="{40129EB6-3EC6-401B-8FE1-5F085BB96094}" type="presParOf" srcId="{F8AF94D7-75C4-43BE-9802-0A15AF0F6ED9}" destId="{26156760-CDED-4895-B02E-A4DE3760B087}" srcOrd="2" destOrd="0" presId="urn:microsoft.com/office/officeart/2005/8/layout/cycle4"/>
    <dgm:cxn modelId="{0A0D5F92-6A18-4F69-B5BD-A21CC8430A72}" type="presParOf" srcId="{F8AF94D7-75C4-43BE-9802-0A15AF0F6ED9}" destId="{B37C7C08-E1E2-4D40-9194-0B4A7CD0C2D4}" srcOrd="3" destOrd="0" presId="urn:microsoft.com/office/officeart/2005/8/layout/cycle4"/>
    <dgm:cxn modelId="{07131578-5596-4069-9148-C1B8FBFF086E}" type="presParOf" srcId="{F8AF94D7-75C4-43BE-9802-0A15AF0F6ED9}" destId="{2C976475-04BF-455A-BD60-965F97D7FEA0}" srcOrd="4" destOrd="0" presId="urn:microsoft.com/office/officeart/2005/8/layout/cycle4"/>
    <dgm:cxn modelId="{42ADC50A-75D7-470A-9AD1-E4DB3F8D14E7}" type="presParOf" srcId="{755143A6-A102-4547-8256-FC535E3B3222}" destId="{CE02F0DB-002A-43E0-A161-064F112865B2}" srcOrd="2" destOrd="0" presId="urn:microsoft.com/office/officeart/2005/8/layout/cycle4"/>
    <dgm:cxn modelId="{85B2CAF9-0818-45CB-98F5-912CB37EA320}" type="presParOf" srcId="{755143A6-A102-4547-8256-FC535E3B3222}" destId="{E955004F-0027-42AB-93A4-A7732E13B7D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C3EDDF-3194-47BE-80A5-B1333DE736FD}" type="doc">
      <dgm:prSet loTypeId="urn:microsoft.com/office/officeart/2005/8/layout/vList3" loCatId="list" qsTypeId="urn:microsoft.com/office/officeart/2005/8/quickstyle/simple1" qsCatId="simple" csTypeId="urn:microsoft.com/office/officeart/2005/8/colors/accent1_2" csCatId="accent1" phldr="1"/>
      <dgm:spPr/>
    </dgm:pt>
    <dgm:pt modelId="{AC09301E-A2F5-445C-9542-67357E57255A}">
      <dgm:prSet phldrT="[Texte]"/>
      <dgm:spPr/>
      <dgm:t>
        <a:bodyPr/>
        <a:lstStyle/>
        <a:p>
          <a:r>
            <a:rPr lang="fr-CA" dirty="0" smtClean="0"/>
            <a:t>Placements et gardes n’importe quand</a:t>
          </a:r>
          <a:endParaRPr lang="fr-CA" dirty="0"/>
        </a:p>
      </dgm:t>
    </dgm:pt>
    <dgm:pt modelId="{E9861358-6F27-4D12-B186-94055609086F}" type="parTrans" cxnId="{85CCD9EB-06C7-4503-92AF-2AE866C44B14}">
      <dgm:prSet/>
      <dgm:spPr/>
      <dgm:t>
        <a:bodyPr/>
        <a:lstStyle/>
        <a:p>
          <a:endParaRPr lang="fr-CA"/>
        </a:p>
      </dgm:t>
    </dgm:pt>
    <dgm:pt modelId="{5FB97263-833D-46D7-B238-D14D3BB13978}" type="sibTrans" cxnId="{85CCD9EB-06C7-4503-92AF-2AE866C44B14}">
      <dgm:prSet/>
      <dgm:spPr/>
      <dgm:t>
        <a:bodyPr/>
        <a:lstStyle/>
        <a:p>
          <a:endParaRPr lang="fr-CA"/>
        </a:p>
      </dgm:t>
    </dgm:pt>
    <dgm:pt modelId="{FA43C2D9-F9D2-49CE-B007-7AD45A2C8DF3}">
      <dgm:prSet phldrT="[Texte]"/>
      <dgm:spPr/>
      <dgm:t>
        <a:bodyPr/>
        <a:lstStyle/>
        <a:p>
          <a:r>
            <a:rPr lang="fr-CA" dirty="0" smtClean="0"/>
            <a:t>Sorties ouvertes</a:t>
          </a:r>
          <a:endParaRPr lang="fr-CA" dirty="0"/>
        </a:p>
      </dgm:t>
    </dgm:pt>
    <dgm:pt modelId="{FDF88A13-50B3-466F-B1BC-6D50E89205F9}" type="parTrans" cxnId="{8E9FA6BB-827F-4BB5-AAA5-4FA685BDF68D}">
      <dgm:prSet/>
      <dgm:spPr/>
      <dgm:t>
        <a:bodyPr/>
        <a:lstStyle/>
        <a:p>
          <a:endParaRPr lang="fr-CA"/>
        </a:p>
      </dgm:t>
    </dgm:pt>
    <dgm:pt modelId="{1C4453B1-6B45-4FDF-8BAD-41C72C6001AC}" type="sibTrans" cxnId="{8E9FA6BB-827F-4BB5-AAA5-4FA685BDF68D}">
      <dgm:prSet/>
      <dgm:spPr/>
      <dgm:t>
        <a:bodyPr/>
        <a:lstStyle/>
        <a:p>
          <a:endParaRPr lang="fr-CA"/>
        </a:p>
      </dgm:t>
    </dgm:pt>
    <dgm:pt modelId="{A454E423-36B2-4D5A-8F87-DEC6CEA9701D}">
      <dgm:prSet phldrT="[Texte]"/>
      <dgm:spPr/>
      <dgm:t>
        <a:bodyPr/>
        <a:lstStyle/>
        <a:p>
          <a:r>
            <a:rPr lang="fr-CA" dirty="0" smtClean="0"/>
            <a:t>Force /Endurance Balayage</a:t>
          </a:r>
          <a:endParaRPr lang="fr-CA" dirty="0"/>
        </a:p>
      </dgm:t>
    </dgm:pt>
    <dgm:pt modelId="{6D0D1B8E-48CE-4305-925C-0F3832723E0D}" type="parTrans" cxnId="{0FF81A8E-3D78-4262-A10F-BA9B2372A523}">
      <dgm:prSet/>
      <dgm:spPr/>
      <dgm:t>
        <a:bodyPr/>
        <a:lstStyle/>
        <a:p>
          <a:endParaRPr lang="fr-CA"/>
        </a:p>
      </dgm:t>
    </dgm:pt>
    <dgm:pt modelId="{00C6A5F8-14AA-46B0-BEFA-F437F9743D1B}" type="sibTrans" cxnId="{0FF81A8E-3D78-4262-A10F-BA9B2372A523}">
      <dgm:prSet/>
      <dgm:spPr/>
      <dgm:t>
        <a:bodyPr/>
        <a:lstStyle/>
        <a:p>
          <a:endParaRPr lang="fr-CA"/>
        </a:p>
      </dgm:t>
    </dgm:pt>
    <dgm:pt modelId="{60742771-5FE0-4F9E-88C5-880B2DCE5BDD}" type="pres">
      <dgm:prSet presAssocID="{DAC3EDDF-3194-47BE-80A5-B1333DE736FD}" presName="linearFlow" presStyleCnt="0">
        <dgm:presLayoutVars>
          <dgm:dir/>
          <dgm:resizeHandles val="exact"/>
        </dgm:presLayoutVars>
      </dgm:prSet>
      <dgm:spPr/>
    </dgm:pt>
    <dgm:pt modelId="{80EF4FCE-23BF-4F12-80E7-BFC6FC58B1A3}" type="pres">
      <dgm:prSet presAssocID="{AC09301E-A2F5-445C-9542-67357E57255A}" presName="composite" presStyleCnt="0"/>
      <dgm:spPr/>
    </dgm:pt>
    <dgm:pt modelId="{9258FB09-A2C0-4BA2-A995-6371E7B16D91}" type="pres">
      <dgm:prSet presAssocID="{AC09301E-A2F5-445C-9542-67357E57255A}" presName="imgShp" presStyleLbl="fgImgPlace1" presStyleIdx="0" presStyleCnt="3"/>
      <dgm:spPr/>
      <dgm:t>
        <a:bodyPr/>
        <a:lstStyle/>
        <a:p>
          <a:endParaRPr lang="fr-CA"/>
        </a:p>
      </dgm:t>
    </dgm:pt>
    <dgm:pt modelId="{7F62A189-2FF2-4160-9860-EF96B84BC55C}" type="pres">
      <dgm:prSet presAssocID="{AC09301E-A2F5-445C-9542-67357E57255A}" presName="txShp" presStyleLbl="node1" presStyleIdx="0" presStyleCnt="3">
        <dgm:presLayoutVars>
          <dgm:bulletEnabled val="1"/>
        </dgm:presLayoutVars>
      </dgm:prSet>
      <dgm:spPr/>
      <dgm:t>
        <a:bodyPr/>
        <a:lstStyle/>
        <a:p>
          <a:endParaRPr lang="fr-CA"/>
        </a:p>
      </dgm:t>
    </dgm:pt>
    <dgm:pt modelId="{4708536C-53B3-48AA-AF67-7C14B090B449}" type="pres">
      <dgm:prSet presAssocID="{5FB97263-833D-46D7-B238-D14D3BB13978}" presName="spacing" presStyleCnt="0"/>
      <dgm:spPr/>
    </dgm:pt>
    <dgm:pt modelId="{FC1CB474-64AE-4E5A-96DD-FC26939AC3BD}" type="pres">
      <dgm:prSet presAssocID="{FA43C2D9-F9D2-49CE-B007-7AD45A2C8DF3}" presName="composite" presStyleCnt="0"/>
      <dgm:spPr/>
    </dgm:pt>
    <dgm:pt modelId="{697C415B-A686-49D7-81FA-3E6875B3433B}" type="pres">
      <dgm:prSet presAssocID="{FA43C2D9-F9D2-49CE-B007-7AD45A2C8DF3}" presName="imgShp" presStyleLbl="fgImgPlace1" presStyleIdx="1" presStyleCnt="3"/>
      <dgm:spPr/>
    </dgm:pt>
    <dgm:pt modelId="{52A64332-572B-41F8-BAA6-1979AA181111}" type="pres">
      <dgm:prSet presAssocID="{FA43C2D9-F9D2-49CE-B007-7AD45A2C8DF3}" presName="txShp" presStyleLbl="node1" presStyleIdx="1" presStyleCnt="3">
        <dgm:presLayoutVars>
          <dgm:bulletEnabled val="1"/>
        </dgm:presLayoutVars>
      </dgm:prSet>
      <dgm:spPr/>
      <dgm:t>
        <a:bodyPr/>
        <a:lstStyle/>
        <a:p>
          <a:endParaRPr lang="fr-CA"/>
        </a:p>
      </dgm:t>
    </dgm:pt>
    <dgm:pt modelId="{AB81F8DD-D4B5-4067-99EC-6095DAF2A79A}" type="pres">
      <dgm:prSet presAssocID="{1C4453B1-6B45-4FDF-8BAD-41C72C6001AC}" presName="spacing" presStyleCnt="0"/>
      <dgm:spPr/>
    </dgm:pt>
    <dgm:pt modelId="{09441A3D-5538-47DB-A8EA-DDEAD0C88FCC}" type="pres">
      <dgm:prSet presAssocID="{A454E423-36B2-4D5A-8F87-DEC6CEA9701D}" presName="composite" presStyleCnt="0"/>
      <dgm:spPr/>
    </dgm:pt>
    <dgm:pt modelId="{31F91FDD-B861-4B75-B529-28199947237C}" type="pres">
      <dgm:prSet presAssocID="{A454E423-36B2-4D5A-8F87-DEC6CEA9701D}" presName="imgShp" presStyleLbl="fgImgPlace1" presStyleIdx="2" presStyleCnt="3"/>
      <dgm:spPr/>
    </dgm:pt>
    <dgm:pt modelId="{797020A4-9F61-4B1A-9FA0-24AF01EED64D}" type="pres">
      <dgm:prSet presAssocID="{A454E423-36B2-4D5A-8F87-DEC6CEA9701D}" presName="txShp" presStyleLbl="node1" presStyleIdx="2" presStyleCnt="3">
        <dgm:presLayoutVars>
          <dgm:bulletEnabled val="1"/>
        </dgm:presLayoutVars>
      </dgm:prSet>
      <dgm:spPr/>
      <dgm:t>
        <a:bodyPr/>
        <a:lstStyle/>
        <a:p>
          <a:endParaRPr lang="fr-CA"/>
        </a:p>
      </dgm:t>
    </dgm:pt>
  </dgm:ptLst>
  <dgm:cxnLst>
    <dgm:cxn modelId="{85CCD9EB-06C7-4503-92AF-2AE866C44B14}" srcId="{DAC3EDDF-3194-47BE-80A5-B1333DE736FD}" destId="{AC09301E-A2F5-445C-9542-67357E57255A}" srcOrd="0" destOrd="0" parTransId="{E9861358-6F27-4D12-B186-94055609086F}" sibTransId="{5FB97263-833D-46D7-B238-D14D3BB13978}"/>
    <dgm:cxn modelId="{0FF81A8E-3D78-4262-A10F-BA9B2372A523}" srcId="{DAC3EDDF-3194-47BE-80A5-B1333DE736FD}" destId="{A454E423-36B2-4D5A-8F87-DEC6CEA9701D}" srcOrd="2" destOrd="0" parTransId="{6D0D1B8E-48CE-4305-925C-0F3832723E0D}" sibTransId="{00C6A5F8-14AA-46B0-BEFA-F437F9743D1B}"/>
    <dgm:cxn modelId="{CFB886D4-DFE0-4635-9CE3-2B6D2B12CE3C}" type="presOf" srcId="{A454E423-36B2-4D5A-8F87-DEC6CEA9701D}" destId="{797020A4-9F61-4B1A-9FA0-24AF01EED64D}" srcOrd="0" destOrd="0" presId="urn:microsoft.com/office/officeart/2005/8/layout/vList3"/>
    <dgm:cxn modelId="{400D4A00-99A0-41A3-9E5C-81457E176FFE}" type="presOf" srcId="{FA43C2D9-F9D2-49CE-B007-7AD45A2C8DF3}" destId="{52A64332-572B-41F8-BAA6-1979AA181111}" srcOrd="0" destOrd="0" presId="urn:microsoft.com/office/officeart/2005/8/layout/vList3"/>
    <dgm:cxn modelId="{8E9FA6BB-827F-4BB5-AAA5-4FA685BDF68D}" srcId="{DAC3EDDF-3194-47BE-80A5-B1333DE736FD}" destId="{FA43C2D9-F9D2-49CE-B007-7AD45A2C8DF3}" srcOrd="1" destOrd="0" parTransId="{FDF88A13-50B3-466F-B1BC-6D50E89205F9}" sibTransId="{1C4453B1-6B45-4FDF-8BAD-41C72C6001AC}"/>
    <dgm:cxn modelId="{81EAC41C-7CE8-40E9-A869-F9FF4A8007B3}" type="presOf" srcId="{AC09301E-A2F5-445C-9542-67357E57255A}" destId="{7F62A189-2FF2-4160-9860-EF96B84BC55C}" srcOrd="0" destOrd="0" presId="urn:microsoft.com/office/officeart/2005/8/layout/vList3"/>
    <dgm:cxn modelId="{1C2E3A8E-7F6C-45A0-A820-54758866C3DC}" type="presOf" srcId="{DAC3EDDF-3194-47BE-80A5-B1333DE736FD}" destId="{60742771-5FE0-4F9E-88C5-880B2DCE5BDD}" srcOrd="0" destOrd="0" presId="urn:microsoft.com/office/officeart/2005/8/layout/vList3"/>
    <dgm:cxn modelId="{D552DB7B-4C83-4FA4-8774-614320C8FCA9}" type="presParOf" srcId="{60742771-5FE0-4F9E-88C5-880B2DCE5BDD}" destId="{80EF4FCE-23BF-4F12-80E7-BFC6FC58B1A3}" srcOrd="0" destOrd="0" presId="urn:microsoft.com/office/officeart/2005/8/layout/vList3"/>
    <dgm:cxn modelId="{21442C49-257A-4DE9-8A54-0CA823214999}" type="presParOf" srcId="{80EF4FCE-23BF-4F12-80E7-BFC6FC58B1A3}" destId="{9258FB09-A2C0-4BA2-A995-6371E7B16D91}" srcOrd="0" destOrd="0" presId="urn:microsoft.com/office/officeart/2005/8/layout/vList3"/>
    <dgm:cxn modelId="{661821AC-B7F0-4AB3-B14C-B48EF717E039}" type="presParOf" srcId="{80EF4FCE-23BF-4F12-80E7-BFC6FC58B1A3}" destId="{7F62A189-2FF2-4160-9860-EF96B84BC55C}" srcOrd="1" destOrd="0" presId="urn:microsoft.com/office/officeart/2005/8/layout/vList3"/>
    <dgm:cxn modelId="{6146530E-88B9-4A31-BF30-56347BE3754A}" type="presParOf" srcId="{60742771-5FE0-4F9E-88C5-880B2DCE5BDD}" destId="{4708536C-53B3-48AA-AF67-7C14B090B449}" srcOrd="1" destOrd="0" presId="urn:microsoft.com/office/officeart/2005/8/layout/vList3"/>
    <dgm:cxn modelId="{D6717D46-FBFE-4CD8-B7C6-5E5ED91CE8E6}" type="presParOf" srcId="{60742771-5FE0-4F9E-88C5-880B2DCE5BDD}" destId="{FC1CB474-64AE-4E5A-96DD-FC26939AC3BD}" srcOrd="2" destOrd="0" presId="urn:microsoft.com/office/officeart/2005/8/layout/vList3"/>
    <dgm:cxn modelId="{2DAB3A8A-D8AA-4D10-BCF2-7ACF8A9D408A}" type="presParOf" srcId="{FC1CB474-64AE-4E5A-96DD-FC26939AC3BD}" destId="{697C415B-A686-49D7-81FA-3E6875B3433B}" srcOrd="0" destOrd="0" presId="urn:microsoft.com/office/officeart/2005/8/layout/vList3"/>
    <dgm:cxn modelId="{F931B46D-75EA-4582-9F9F-BBE5CAB6C8F5}" type="presParOf" srcId="{FC1CB474-64AE-4E5A-96DD-FC26939AC3BD}" destId="{52A64332-572B-41F8-BAA6-1979AA181111}" srcOrd="1" destOrd="0" presId="urn:microsoft.com/office/officeart/2005/8/layout/vList3"/>
    <dgm:cxn modelId="{0E51211E-641A-422B-A340-5A3D313EB535}" type="presParOf" srcId="{60742771-5FE0-4F9E-88C5-880B2DCE5BDD}" destId="{AB81F8DD-D4B5-4067-99EC-6095DAF2A79A}" srcOrd="3" destOrd="0" presId="urn:microsoft.com/office/officeart/2005/8/layout/vList3"/>
    <dgm:cxn modelId="{4CD403EC-2424-412E-82BE-CAA1CBB71D0E}" type="presParOf" srcId="{60742771-5FE0-4F9E-88C5-880B2DCE5BDD}" destId="{09441A3D-5538-47DB-A8EA-DDEAD0C88FCC}" srcOrd="4" destOrd="0" presId="urn:microsoft.com/office/officeart/2005/8/layout/vList3"/>
    <dgm:cxn modelId="{0FA8DBD8-D6A0-4E2D-A79F-8B7D02BE29C2}" type="presParOf" srcId="{09441A3D-5538-47DB-A8EA-DDEAD0C88FCC}" destId="{31F91FDD-B861-4B75-B529-28199947237C}" srcOrd="0" destOrd="0" presId="urn:microsoft.com/office/officeart/2005/8/layout/vList3"/>
    <dgm:cxn modelId="{58409CF2-4E63-4CC9-87F6-7E6B685DE36C}" type="presParOf" srcId="{09441A3D-5538-47DB-A8EA-DDEAD0C88FCC}" destId="{797020A4-9F61-4B1A-9FA0-24AF01EED64D}"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937DFFE-CEE1-409D-B31F-D71EF794DFD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CA"/>
        </a:p>
      </dgm:t>
    </dgm:pt>
    <dgm:pt modelId="{AF518848-F4A6-440B-9134-88CA1F7CE8FA}">
      <dgm:prSet phldrT="[Texte]"/>
      <dgm:spPr/>
      <dgm:t>
        <a:bodyPr/>
        <a:lstStyle/>
        <a:p>
          <a:r>
            <a:rPr lang="fr-CA" dirty="0" smtClean="0"/>
            <a:t>Placements et Sorties comme le Premier</a:t>
          </a:r>
          <a:endParaRPr lang="fr-CA" dirty="0"/>
        </a:p>
      </dgm:t>
    </dgm:pt>
    <dgm:pt modelId="{759651F4-F5FF-4F61-8235-69EF6303F1F6}" type="parTrans" cxnId="{7FF4FA3D-CD8B-481C-8B62-364E96DEE1F3}">
      <dgm:prSet/>
      <dgm:spPr/>
      <dgm:t>
        <a:bodyPr/>
        <a:lstStyle/>
        <a:p>
          <a:endParaRPr lang="fr-CA"/>
        </a:p>
      </dgm:t>
    </dgm:pt>
    <dgm:pt modelId="{07F35070-119F-4CF0-A740-6062B6898507}" type="sibTrans" cxnId="{7FF4FA3D-CD8B-481C-8B62-364E96DEE1F3}">
      <dgm:prSet/>
      <dgm:spPr/>
      <dgm:t>
        <a:bodyPr/>
        <a:lstStyle/>
        <a:p>
          <a:endParaRPr lang="fr-CA"/>
        </a:p>
      </dgm:t>
    </dgm:pt>
    <dgm:pt modelId="{75050D31-188C-4978-9C8D-3FBB2CAFA66B}">
      <dgm:prSet phldrT="[Texte]"/>
      <dgm:spPr/>
      <dgm:t>
        <a:bodyPr/>
        <a:lstStyle/>
        <a:p>
          <a:r>
            <a:rPr lang="fr-CA" dirty="0" smtClean="0"/>
            <a:t>Doubles sorties,  Frappés roulés et autres</a:t>
          </a:r>
          <a:endParaRPr lang="fr-CA" dirty="0"/>
        </a:p>
      </dgm:t>
    </dgm:pt>
    <dgm:pt modelId="{B54F1A03-3C9A-4E93-8E9C-69E15D2828AC}" type="parTrans" cxnId="{BF13E130-58C8-46FB-936C-658B82BCD86A}">
      <dgm:prSet/>
      <dgm:spPr/>
      <dgm:t>
        <a:bodyPr/>
        <a:lstStyle/>
        <a:p>
          <a:endParaRPr lang="fr-CA"/>
        </a:p>
      </dgm:t>
    </dgm:pt>
    <dgm:pt modelId="{1D7AC7B4-CF14-43F3-814E-010CADF400B3}" type="sibTrans" cxnId="{BF13E130-58C8-46FB-936C-658B82BCD86A}">
      <dgm:prSet/>
      <dgm:spPr/>
      <dgm:t>
        <a:bodyPr/>
        <a:lstStyle/>
        <a:p>
          <a:endParaRPr lang="fr-CA"/>
        </a:p>
      </dgm:t>
    </dgm:pt>
    <dgm:pt modelId="{7F8547B2-7514-4C99-950F-B3DD9EAEACC0}">
      <dgm:prSet phldrT="[Texte]"/>
      <dgm:spPr/>
      <dgm:t>
        <a:bodyPr/>
        <a:lstStyle/>
        <a:p>
          <a:r>
            <a:rPr lang="fr-CA" dirty="0" smtClean="0"/>
            <a:t>Bonne pesanteur de placement</a:t>
          </a:r>
          <a:endParaRPr lang="fr-CA" dirty="0"/>
        </a:p>
      </dgm:t>
    </dgm:pt>
    <dgm:pt modelId="{B913BE3A-1757-4E3C-A138-9533FE951E40}" type="parTrans" cxnId="{77E89C55-A7D0-44F7-8BE9-66615EE7B5CA}">
      <dgm:prSet/>
      <dgm:spPr/>
      <dgm:t>
        <a:bodyPr/>
        <a:lstStyle/>
        <a:p>
          <a:endParaRPr lang="fr-CA"/>
        </a:p>
      </dgm:t>
    </dgm:pt>
    <dgm:pt modelId="{CF241FFF-4A66-4809-A2D1-711D57E42B55}" type="sibTrans" cxnId="{77E89C55-A7D0-44F7-8BE9-66615EE7B5CA}">
      <dgm:prSet/>
      <dgm:spPr/>
      <dgm:t>
        <a:bodyPr/>
        <a:lstStyle/>
        <a:p>
          <a:endParaRPr lang="fr-CA"/>
        </a:p>
      </dgm:t>
    </dgm:pt>
    <dgm:pt modelId="{90F82318-7423-4B2D-A4B9-01B5DA8C2A8C}">
      <dgm:prSet phldrT="[Texte]"/>
      <dgm:spPr/>
      <dgm:t>
        <a:bodyPr/>
        <a:lstStyle/>
        <a:p>
          <a:r>
            <a:rPr lang="fr-CA" dirty="0" smtClean="0"/>
            <a:t>Vitesse de la pierre</a:t>
          </a:r>
          <a:endParaRPr lang="fr-CA" dirty="0"/>
        </a:p>
      </dgm:t>
    </dgm:pt>
    <dgm:pt modelId="{3B4E9010-7050-4E0D-B74E-8DAA4C483A8F}" type="parTrans" cxnId="{4D267546-7C4B-444A-B058-CE23932B3AE0}">
      <dgm:prSet/>
      <dgm:spPr/>
      <dgm:t>
        <a:bodyPr/>
        <a:lstStyle/>
        <a:p>
          <a:endParaRPr lang="fr-CA"/>
        </a:p>
      </dgm:t>
    </dgm:pt>
    <dgm:pt modelId="{7061C785-E232-4277-802F-A89BE7B6B83C}" type="sibTrans" cxnId="{4D267546-7C4B-444A-B058-CE23932B3AE0}">
      <dgm:prSet/>
      <dgm:spPr/>
      <dgm:t>
        <a:bodyPr/>
        <a:lstStyle/>
        <a:p>
          <a:endParaRPr lang="fr-CA"/>
        </a:p>
      </dgm:t>
    </dgm:pt>
    <dgm:pt modelId="{04BB6FA1-A44F-44AB-8807-5271CF6C5D7A}">
      <dgm:prSet phldrT="[Texte]"/>
      <dgm:spPr/>
      <dgm:t>
        <a:bodyPr/>
        <a:lstStyle/>
        <a:p>
          <a:r>
            <a:rPr lang="fr-CA" dirty="0" smtClean="0"/>
            <a:t>Balayage efficace</a:t>
          </a:r>
          <a:endParaRPr lang="fr-CA" dirty="0"/>
        </a:p>
      </dgm:t>
    </dgm:pt>
    <dgm:pt modelId="{9EAD3092-5C6D-492A-8629-311568655A2A}" type="parTrans" cxnId="{B70288DD-F198-48EA-87BC-61995BA68313}">
      <dgm:prSet/>
      <dgm:spPr/>
      <dgm:t>
        <a:bodyPr/>
        <a:lstStyle/>
        <a:p>
          <a:endParaRPr lang="fr-CA"/>
        </a:p>
      </dgm:t>
    </dgm:pt>
    <dgm:pt modelId="{2B213237-080E-4101-A738-5C2F7BA9AD9C}" type="sibTrans" cxnId="{B70288DD-F198-48EA-87BC-61995BA68313}">
      <dgm:prSet/>
      <dgm:spPr/>
      <dgm:t>
        <a:bodyPr/>
        <a:lstStyle/>
        <a:p>
          <a:endParaRPr lang="fr-CA"/>
        </a:p>
      </dgm:t>
    </dgm:pt>
    <dgm:pt modelId="{697AA3BE-F733-48C8-B625-8B7847CE37D2}" type="pres">
      <dgm:prSet presAssocID="{E937DFFE-CEE1-409D-B31F-D71EF794DFD7}" presName="diagram" presStyleCnt="0">
        <dgm:presLayoutVars>
          <dgm:dir/>
          <dgm:resizeHandles val="exact"/>
        </dgm:presLayoutVars>
      </dgm:prSet>
      <dgm:spPr/>
      <dgm:t>
        <a:bodyPr/>
        <a:lstStyle/>
        <a:p>
          <a:endParaRPr lang="fr-CA"/>
        </a:p>
      </dgm:t>
    </dgm:pt>
    <dgm:pt modelId="{AC962F18-74D2-4F5B-B1E5-D0A285EBB004}" type="pres">
      <dgm:prSet presAssocID="{AF518848-F4A6-440B-9134-88CA1F7CE8FA}" presName="node" presStyleLbl="node1" presStyleIdx="0" presStyleCnt="5">
        <dgm:presLayoutVars>
          <dgm:bulletEnabled val="1"/>
        </dgm:presLayoutVars>
      </dgm:prSet>
      <dgm:spPr/>
      <dgm:t>
        <a:bodyPr/>
        <a:lstStyle/>
        <a:p>
          <a:endParaRPr lang="fr-CA"/>
        </a:p>
      </dgm:t>
    </dgm:pt>
    <dgm:pt modelId="{04735049-DB94-48D6-A80E-74EF6AFF7DEC}" type="pres">
      <dgm:prSet presAssocID="{07F35070-119F-4CF0-A740-6062B6898507}" presName="sibTrans" presStyleCnt="0"/>
      <dgm:spPr/>
    </dgm:pt>
    <dgm:pt modelId="{AF5B0D17-553E-4095-AE64-DA87EA1BC59E}" type="pres">
      <dgm:prSet presAssocID="{75050D31-188C-4978-9C8D-3FBB2CAFA66B}" presName="node" presStyleLbl="node1" presStyleIdx="1" presStyleCnt="5">
        <dgm:presLayoutVars>
          <dgm:bulletEnabled val="1"/>
        </dgm:presLayoutVars>
      </dgm:prSet>
      <dgm:spPr/>
      <dgm:t>
        <a:bodyPr/>
        <a:lstStyle/>
        <a:p>
          <a:endParaRPr lang="fr-CA"/>
        </a:p>
      </dgm:t>
    </dgm:pt>
    <dgm:pt modelId="{732C2A67-3AD6-4FDB-812E-C2FCDEE45964}" type="pres">
      <dgm:prSet presAssocID="{1D7AC7B4-CF14-43F3-814E-010CADF400B3}" presName="sibTrans" presStyleCnt="0"/>
      <dgm:spPr/>
    </dgm:pt>
    <dgm:pt modelId="{CE49244A-1EF9-4F7B-BBF7-6FB7A43CF913}" type="pres">
      <dgm:prSet presAssocID="{7F8547B2-7514-4C99-950F-B3DD9EAEACC0}" presName="node" presStyleLbl="node1" presStyleIdx="2" presStyleCnt="5">
        <dgm:presLayoutVars>
          <dgm:bulletEnabled val="1"/>
        </dgm:presLayoutVars>
      </dgm:prSet>
      <dgm:spPr/>
      <dgm:t>
        <a:bodyPr/>
        <a:lstStyle/>
        <a:p>
          <a:endParaRPr lang="fr-CA"/>
        </a:p>
      </dgm:t>
    </dgm:pt>
    <dgm:pt modelId="{2FA1265F-83DF-455C-AF31-CDD040592FE1}" type="pres">
      <dgm:prSet presAssocID="{CF241FFF-4A66-4809-A2D1-711D57E42B55}" presName="sibTrans" presStyleCnt="0"/>
      <dgm:spPr/>
    </dgm:pt>
    <dgm:pt modelId="{B61A8424-EB39-4718-8675-ACF9109A2031}" type="pres">
      <dgm:prSet presAssocID="{90F82318-7423-4B2D-A4B9-01B5DA8C2A8C}" presName="node" presStyleLbl="node1" presStyleIdx="3" presStyleCnt="5">
        <dgm:presLayoutVars>
          <dgm:bulletEnabled val="1"/>
        </dgm:presLayoutVars>
      </dgm:prSet>
      <dgm:spPr/>
      <dgm:t>
        <a:bodyPr/>
        <a:lstStyle/>
        <a:p>
          <a:endParaRPr lang="fr-CA"/>
        </a:p>
      </dgm:t>
    </dgm:pt>
    <dgm:pt modelId="{13717B7A-24AC-4A76-A1DA-91872BBF760D}" type="pres">
      <dgm:prSet presAssocID="{7061C785-E232-4277-802F-A89BE7B6B83C}" presName="sibTrans" presStyleCnt="0"/>
      <dgm:spPr/>
    </dgm:pt>
    <dgm:pt modelId="{D0C3B077-0190-43EC-B4C8-09C11CE39A89}" type="pres">
      <dgm:prSet presAssocID="{04BB6FA1-A44F-44AB-8807-5271CF6C5D7A}" presName="node" presStyleLbl="node1" presStyleIdx="4" presStyleCnt="5">
        <dgm:presLayoutVars>
          <dgm:bulletEnabled val="1"/>
        </dgm:presLayoutVars>
      </dgm:prSet>
      <dgm:spPr/>
      <dgm:t>
        <a:bodyPr/>
        <a:lstStyle/>
        <a:p>
          <a:endParaRPr lang="fr-CA"/>
        </a:p>
      </dgm:t>
    </dgm:pt>
  </dgm:ptLst>
  <dgm:cxnLst>
    <dgm:cxn modelId="{B70288DD-F198-48EA-87BC-61995BA68313}" srcId="{E937DFFE-CEE1-409D-B31F-D71EF794DFD7}" destId="{04BB6FA1-A44F-44AB-8807-5271CF6C5D7A}" srcOrd="4" destOrd="0" parTransId="{9EAD3092-5C6D-492A-8629-311568655A2A}" sibTransId="{2B213237-080E-4101-A738-5C2F7BA9AD9C}"/>
    <dgm:cxn modelId="{5D8593AC-26BC-4B06-A368-949511A0CD8A}" type="presOf" srcId="{04BB6FA1-A44F-44AB-8807-5271CF6C5D7A}" destId="{D0C3B077-0190-43EC-B4C8-09C11CE39A89}" srcOrd="0" destOrd="0" presId="urn:microsoft.com/office/officeart/2005/8/layout/default"/>
    <dgm:cxn modelId="{4D267546-7C4B-444A-B058-CE23932B3AE0}" srcId="{E937DFFE-CEE1-409D-B31F-D71EF794DFD7}" destId="{90F82318-7423-4B2D-A4B9-01B5DA8C2A8C}" srcOrd="3" destOrd="0" parTransId="{3B4E9010-7050-4E0D-B74E-8DAA4C483A8F}" sibTransId="{7061C785-E232-4277-802F-A89BE7B6B83C}"/>
    <dgm:cxn modelId="{BF13E130-58C8-46FB-936C-658B82BCD86A}" srcId="{E937DFFE-CEE1-409D-B31F-D71EF794DFD7}" destId="{75050D31-188C-4978-9C8D-3FBB2CAFA66B}" srcOrd="1" destOrd="0" parTransId="{B54F1A03-3C9A-4E93-8E9C-69E15D2828AC}" sibTransId="{1D7AC7B4-CF14-43F3-814E-010CADF400B3}"/>
    <dgm:cxn modelId="{14D5A7BC-A691-460C-8426-4CF64A9C92E9}" type="presOf" srcId="{75050D31-188C-4978-9C8D-3FBB2CAFA66B}" destId="{AF5B0D17-553E-4095-AE64-DA87EA1BC59E}" srcOrd="0" destOrd="0" presId="urn:microsoft.com/office/officeart/2005/8/layout/default"/>
    <dgm:cxn modelId="{8474D931-9088-4B9C-ACE5-34F37C85D3E5}" type="presOf" srcId="{90F82318-7423-4B2D-A4B9-01B5DA8C2A8C}" destId="{B61A8424-EB39-4718-8675-ACF9109A2031}" srcOrd="0" destOrd="0" presId="urn:microsoft.com/office/officeart/2005/8/layout/default"/>
    <dgm:cxn modelId="{7FF4FA3D-CD8B-481C-8B62-364E96DEE1F3}" srcId="{E937DFFE-CEE1-409D-B31F-D71EF794DFD7}" destId="{AF518848-F4A6-440B-9134-88CA1F7CE8FA}" srcOrd="0" destOrd="0" parTransId="{759651F4-F5FF-4F61-8235-69EF6303F1F6}" sibTransId="{07F35070-119F-4CF0-A740-6062B6898507}"/>
    <dgm:cxn modelId="{2D90FFD3-E764-4F6C-928E-870462B0D1F3}" type="presOf" srcId="{7F8547B2-7514-4C99-950F-B3DD9EAEACC0}" destId="{CE49244A-1EF9-4F7B-BBF7-6FB7A43CF913}" srcOrd="0" destOrd="0" presId="urn:microsoft.com/office/officeart/2005/8/layout/default"/>
    <dgm:cxn modelId="{17D97B18-7AE5-4F50-935A-970FF26AA024}" type="presOf" srcId="{E937DFFE-CEE1-409D-B31F-D71EF794DFD7}" destId="{697AA3BE-F733-48C8-B625-8B7847CE37D2}" srcOrd="0" destOrd="0" presId="urn:microsoft.com/office/officeart/2005/8/layout/default"/>
    <dgm:cxn modelId="{77E89C55-A7D0-44F7-8BE9-66615EE7B5CA}" srcId="{E937DFFE-CEE1-409D-B31F-D71EF794DFD7}" destId="{7F8547B2-7514-4C99-950F-B3DD9EAEACC0}" srcOrd="2" destOrd="0" parTransId="{B913BE3A-1757-4E3C-A138-9533FE951E40}" sibTransId="{CF241FFF-4A66-4809-A2D1-711D57E42B55}"/>
    <dgm:cxn modelId="{5D591948-DBD8-42FC-9756-129E80F28A7C}" type="presOf" srcId="{AF518848-F4A6-440B-9134-88CA1F7CE8FA}" destId="{AC962F18-74D2-4F5B-B1E5-D0A285EBB004}" srcOrd="0" destOrd="0" presId="urn:microsoft.com/office/officeart/2005/8/layout/default"/>
    <dgm:cxn modelId="{AAD8065D-7B89-4600-AA0D-A4F01565B958}" type="presParOf" srcId="{697AA3BE-F733-48C8-B625-8B7847CE37D2}" destId="{AC962F18-74D2-4F5B-B1E5-D0A285EBB004}" srcOrd="0" destOrd="0" presId="urn:microsoft.com/office/officeart/2005/8/layout/default"/>
    <dgm:cxn modelId="{BD853867-1E4B-44A7-BDB3-0561A07AA663}" type="presParOf" srcId="{697AA3BE-F733-48C8-B625-8B7847CE37D2}" destId="{04735049-DB94-48D6-A80E-74EF6AFF7DEC}" srcOrd="1" destOrd="0" presId="urn:microsoft.com/office/officeart/2005/8/layout/default"/>
    <dgm:cxn modelId="{6D82586E-98FE-49C9-9829-DA0E30C6FA9C}" type="presParOf" srcId="{697AA3BE-F733-48C8-B625-8B7847CE37D2}" destId="{AF5B0D17-553E-4095-AE64-DA87EA1BC59E}" srcOrd="2" destOrd="0" presId="urn:microsoft.com/office/officeart/2005/8/layout/default"/>
    <dgm:cxn modelId="{6A75FD67-5933-447A-B432-B0059686D8BA}" type="presParOf" srcId="{697AA3BE-F733-48C8-B625-8B7847CE37D2}" destId="{732C2A67-3AD6-4FDB-812E-C2FCDEE45964}" srcOrd="3" destOrd="0" presId="urn:microsoft.com/office/officeart/2005/8/layout/default"/>
    <dgm:cxn modelId="{A2BA9623-76C4-4A84-ACDC-D31769182FD2}" type="presParOf" srcId="{697AA3BE-F733-48C8-B625-8B7847CE37D2}" destId="{CE49244A-1EF9-4F7B-BBF7-6FB7A43CF913}" srcOrd="4" destOrd="0" presId="urn:microsoft.com/office/officeart/2005/8/layout/default"/>
    <dgm:cxn modelId="{7B02AD68-4FC2-4AAF-BD70-A89885A3F169}" type="presParOf" srcId="{697AA3BE-F733-48C8-B625-8B7847CE37D2}" destId="{2FA1265F-83DF-455C-AF31-CDD040592FE1}" srcOrd="5" destOrd="0" presId="urn:microsoft.com/office/officeart/2005/8/layout/default"/>
    <dgm:cxn modelId="{C6233252-6A4F-4167-B8C9-794AF5C14CEB}" type="presParOf" srcId="{697AA3BE-F733-48C8-B625-8B7847CE37D2}" destId="{B61A8424-EB39-4718-8675-ACF9109A2031}" srcOrd="6" destOrd="0" presId="urn:microsoft.com/office/officeart/2005/8/layout/default"/>
    <dgm:cxn modelId="{AF662B89-71B1-4A2C-AA07-B9DCF8426CCB}" type="presParOf" srcId="{697AA3BE-F733-48C8-B625-8B7847CE37D2}" destId="{13717B7A-24AC-4A76-A1DA-91872BBF760D}" srcOrd="7" destOrd="0" presId="urn:microsoft.com/office/officeart/2005/8/layout/default"/>
    <dgm:cxn modelId="{16A4BF16-B961-48BD-91DC-E01FD766A6E9}" type="presParOf" srcId="{697AA3BE-F733-48C8-B625-8B7847CE37D2}" destId="{D0C3B077-0190-43EC-B4C8-09C11CE39A8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CA5259-07AD-4526-AE0A-EC8E26E338DF}" type="doc">
      <dgm:prSet loTypeId="urn:microsoft.com/office/officeart/2005/8/layout/pyramid2" loCatId="list" qsTypeId="urn:microsoft.com/office/officeart/2005/8/quickstyle/simple1" qsCatId="simple" csTypeId="urn:microsoft.com/office/officeart/2005/8/colors/accent1_2" csCatId="accent1" phldr="1"/>
      <dgm:spPr/>
    </dgm:pt>
    <dgm:pt modelId="{363BD977-21BF-49F4-BC21-E682886E47B0}">
      <dgm:prSet phldrT="[Texte]"/>
      <dgm:spPr/>
      <dgm:t>
        <a:bodyPr/>
        <a:lstStyle/>
        <a:p>
          <a:r>
            <a:rPr lang="fr-CA" b="1" dirty="0" smtClean="0">
              <a:solidFill>
                <a:srgbClr val="FF0000"/>
              </a:solidFill>
            </a:rPr>
            <a:t>R</a:t>
          </a:r>
          <a:r>
            <a:rPr lang="fr-CA" dirty="0" smtClean="0"/>
            <a:t>econnaissance</a:t>
          </a:r>
          <a:endParaRPr lang="fr-CA" dirty="0"/>
        </a:p>
      </dgm:t>
    </dgm:pt>
    <dgm:pt modelId="{B073F091-86FC-45BD-89AE-24848ECFFC93}" type="parTrans" cxnId="{7BE4AC40-B9B6-4468-916F-C7D64EB97F59}">
      <dgm:prSet/>
      <dgm:spPr/>
      <dgm:t>
        <a:bodyPr/>
        <a:lstStyle/>
        <a:p>
          <a:endParaRPr lang="fr-CA"/>
        </a:p>
      </dgm:t>
    </dgm:pt>
    <dgm:pt modelId="{5281EFA6-2E00-43A0-B55E-83EB87DD1E26}" type="sibTrans" cxnId="{7BE4AC40-B9B6-4468-916F-C7D64EB97F59}">
      <dgm:prSet/>
      <dgm:spPr/>
      <dgm:t>
        <a:bodyPr/>
        <a:lstStyle/>
        <a:p>
          <a:endParaRPr lang="fr-CA"/>
        </a:p>
      </dgm:t>
    </dgm:pt>
    <dgm:pt modelId="{40F6FAE5-E43D-4C03-AD83-CA64F76A8BAD}">
      <dgm:prSet phldrT="[Texte]"/>
      <dgm:spPr/>
      <dgm:t>
        <a:bodyPr/>
        <a:lstStyle/>
        <a:p>
          <a:r>
            <a:rPr lang="fr-CA" b="1" dirty="0" smtClean="0">
              <a:solidFill>
                <a:srgbClr val="FF0000"/>
              </a:solidFill>
            </a:rPr>
            <a:t>C</a:t>
          </a:r>
          <a:r>
            <a:rPr lang="fr-CA" dirty="0" smtClean="0"/>
            <a:t>ompétition</a:t>
          </a:r>
          <a:endParaRPr lang="fr-CA" dirty="0"/>
        </a:p>
      </dgm:t>
    </dgm:pt>
    <dgm:pt modelId="{16F6659D-0511-4DA8-8768-9F1CF942BE3A}" type="parTrans" cxnId="{A68695AE-B2FB-438C-9663-BB6351EFA0CB}">
      <dgm:prSet/>
      <dgm:spPr/>
      <dgm:t>
        <a:bodyPr/>
        <a:lstStyle/>
        <a:p>
          <a:endParaRPr lang="fr-CA"/>
        </a:p>
      </dgm:t>
    </dgm:pt>
    <dgm:pt modelId="{630E1C6A-45FA-4C2F-A98A-0A08475B145F}" type="sibTrans" cxnId="{A68695AE-B2FB-438C-9663-BB6351EFA0CB}">
      <dgm:prSet/>
      <dgm:spPr/>
      <dgm:t>
        <a:bodyPr/>
        <a:lstStyle/>
        <a:p>
          <a:endParaRPr lang="fr-CA"/>
        </a:p>
      </dgm:t>
    </dgm:pt>
    <dgm:pt modelId="{9D75FF7C-81AE-4A3A-A277-8856E07D865A}">
      <dgm:prSet phldrT="[Texte]"/>
      <dgm:spPr/>
      <dgm:t>
        <a:bodyPr/>
        <a:lstStyle/>
        <a:p>
          <a:r>
            <a:rPr lang="fr-CA" b="1" dirty="0" smtClean="0">
              <a:solidFill>
                <a:srgbClr val="FF0000"/>
              </a:solidFill>
            </a:rPr>
            <a:t>F</a:t>
          </a:r>
          <a:r>
            <a:rPr lang="fr-CA" dirty="0" smtClean="0"/>
            <a:t>inale</a:t>
          </a:r>
          <a:endParaRPr lang="fr-CA" dirty="0"/>
        </a:p>
      </dgm:t>
    </dgm:pt>
    <dgm:pt modelId="{31FB5050-5C1C-4184-AFF3-972F81ACAC5E}" type="parTrans" cxnId="{3F93EA42-9ED7-4E8D-84C6-27BB273FDCCD}">
      <dgm:prSet/>
      <dgm:spPr/>
      <dgm:t>
        <a:bodyPr/>
        <a:lstStyle/>
        <a:p>
          <a:endParaRPr lang="fr-CA"/>
        </a:p>
      </dgm:t>
    </dgm:pt>
    <dgm:pt modelId="{AFD5B578-5D75-4796-8335-C797EE96DDA5}" type="sibTrans" cxnId="{3F93EA42-9ED7-4E8D-84C6-27BB273FDCCD}">
      <dgm:prSet/>
      <dgm:spPr/>
      <dgm:t>
        <a:bodyPr/>
        <a:lstStyle/>
        <a:p>
          <a:endParaRPr lang="fr-CA"/>
        </a:p>
      </dgm:t>
    </dgm:pt>
    <dgm:pt modelId="{3DB31E06-4875-4A45-B1F2-5BB67F97EE36}" type="pres">
      <dgm:prSet presAssocID="{63CA5259-07AD-4526-AE0A-EC8E26E338DF}" presName="compositeShape" presStyleCnt="0">
        <dgm:presLayoutVars>
          <dgm:dir/>
          <dgm:resizeHandles/>
        </dgm:presLayoutVars>
      </dgm:prSet>
      <dgm:spPr/>
    </dgm:pt>
    <dgm:pt modelId="{12761706-108D-4FCC-96EA-28F100C554EA}" type="pres">
      <dgm:prSet presAssocID="{63CA5259-07AD-4526-AE0A-EC8E26E338DF}" presName="pyramid" presStyleLbl="node1" presStyleIdx="0" presStyleCnt="1"/>
      <dgm:spPr/>
    </dgm:pt>
    <dgm:pt modelId="{C0217F3D-30AB-4472-912D-24637117B562}" type="pres">
      <dgm:prSet presAssocID="{63CA5259-07AD-4526-AE0A-EC8E26E338DF}" presName="theList" presStyleCnt="0"/>
      <dgm:spPr/>
    </dgm:pt>
    <dgm:pt modelId="{B808400A-41C1-4762-ABA1-31E897878541}" type="pres">
      <dgm:prSet presAssocID="{363BD977-21BF-49F4-BC21-E682886E47B0}" presName="aNode" presStyleLbl="fgAcc1" presStyleIdx="0" presStyleCnt="3">
        <dgm:presLayoutVars>
          <dgm:bulletEnabled val="1"/>
        </dgm:presLayoutVars>
      </dgm:prSet>
      <dgm:spPr/>
      <dgm:t>
        <a:bodyPr/>
        <a:lstStyle/>
        <a:p>
          <a:endParaRPr lang="fr-CA"/>
        </a:p>
      </dgm:t>
    </dgm:pt>
    <dgm:pt modelId="{B59F5197-9245-414F-B71C-957AFD5928B1}" type="pres">
      <dgm:prSet presAssocID="{363BD977-21BF-49F4-BC21-E682886E47B0}" presName="aSpace" presStyleCnt="0"/>
      <dgm:spPr/>
    </dgm:pt>
    <dgm:pt modelId="{9CDDE2E3-4A28-429C-A334-02591A0FEBED}" type="pres">
      <dgm:prSet presAssocID="{40F6FAE5-E43D-4C03-AD83-CA64F76A8BAD}" presName="aNode" presStyleLbl="fgAcc1" presStyleIdx="1" presStyleCnt="3">
        <dgm:presLayoutVars>
          <dgm:bulletEnabled val="1"/>
        </dgm:presLayoutVars>
      </dgm:prSet>
      <dgm:spPr/>
      <dgm:t>
        <a:bodyPr/>
        <a:lstStyle/>
        <a:p>
          <a:endParaRPr lang="fr-CA"/>
        </a:p>
      </dgm:t>
    </dgm:pt>
    <dgm:pt modelId="{A8BBDB22-61C0-4202-9598-64729B117BCA}" type="pres">
      <dgm:prSet presAssocID="{40F6FAE5-E43D-4C03-AD83-CA64F76A8BAD}" presName="aSpace" presStyleCnt="0"/>
      <dgm:spPr/>
    </dgm:pt>
    <dgm:pt modelId="{85353FBC-6BFE-496F-992B-3FDA089D3E89}" type="pres">
      <dgm:prSet presAssocID="{9D75FF7C-81AE-4A3A-A277-8856E07D865A}" presName="aNode" presStyleLbl="fgAcc1" presStyleIdx="2" presStyleCnt="3" custLinFactNeighborX="-700" custLinFactNeighborY="67458">
        <dgm:presLayoutVars>
          <dgm:bulletEnabled val="1"/>
        </dgm:presLayoutVars>
      </dgm:prSet>
      <dgm:spPr/>
      <dgm:t>
        <a:bodyPr/>
        <a:lstStyle/>
        <a:p>
          <a:endParaRPr lang="fr-CA"/>
        </a:p>
      </dgm:t>
    </dgm:pt>
    <dgm:pt modelId="{01A4DAA6-08BC-40B5-BA0F-4B9469056B7B}" type="pres">
      <dgm:prSet presAssocID="{9D75FF7C-81AE-4A3A-A277-8856E07D865A}" presName="aSpace" presStyleCnt="0"/>
      <dgm:spPr/>
    </dgm:pt>
  </dgm:ptLst>
  <dgm:cxnLst>
    <dgm:cxn modelId="{3F93EA42-9ED7-4E8D-84C6-27BB273FDCCD}" srcId="{63CA5259-07AD-4526-AE0A-EC8E26E338DF}" destId="{9D75FF7C-81AE-4A3A-A277-8856E07D865A}" srcOrd="2" destOrd="0" parTransId="{31FB5050-5C1C-4184-AFF3-972F81ACAC5E}" sibTransId="{AFD5B578-5D75-4796-8335-C797EE96DDA5}"/>
    <dgm:cxn modelId="{8FB63AA4-3ACB-4A8E-B29C-666F311B1142}" type="presOf" srcId="{40F6FAE5-E43D-4C03-AD83-CA64F76A8BAD}" destId="{9CDDE2E3-4A28-429C-A334-02591A0FEBED}" srcOrd="0" destOrd="0" presId="urn:microsoft.com/office/officeart/2005/8/layout/pyramid2"/>
    <dgm:cxn modelId="{A68695AE-B2FB-438C-9663-BB6351EFA0CB}" srcId="{63CA5259-07AD-4526-AE0A-EC8E26E338DF}" destId="{40F6FAE5-E43D-4C03-AD83-CA64F76A8BAD}" srcOrd="1" destOrd="0" parTransId="{16F6659D-0511-4DA8-8768-9F1CF942BE3A}" sibTransId="{630E1C6A-45FA-4C2F-A98A-0A08475B145F}"/>
    <dgm:cxn modelId="{A9522CE0-99C6-4AAE-B24D-11BB6E11B6DC}" type="presOf" srcId="{63CA5259-07AD-4526-AE0A-EC8E26E338DF}" destId="{3DB31E06-4875-4A45-B1F2-5BB67F97EE36}" srcOrd="0" destOrd="0" presId="urn:microsoft.com/office/officeart/2005/8/layout/pyramid2"/>
    <dgm:cxn modelId="{73E7B9CF-D533-42EA-ADB6-9879B10D96A6}" type="presOf" srcId="{363BD977-21BF-49F4-BC21-E682886E47B0}" destId="{B808400A-41C1-4762-ABA1-31E897878541}" srcOrd="0" destOrd="0" presId="urn:microsoft.com/office/officeart/2005/8/layout/pyramid2"/>
    <dgm:cxn modelId="{51DD371C-B494-4519-BB15-76601075D163}" type="presOf" srcId="{9D75FF7C-81AE-4A3A-A277-8856E07D865A}" destId="{85353FBC-6BFE-496F-992B-3FDA089D3E89}" srcOrd="0" destOrd="0" presId="urn:microsoft.com/office/officeart/2005/8/layout/pyramid2"/>
    <dgm:cxn modelId="{7BE4AC40-B9B6-4468-916F-C7D64EB97F59}" srcId="{63CA5259-07AD-4526-AE0A-EC8E26E338DF}" destId="{363BD977-21BF-49F4-BC21-E682886E47B0}" srcOrd="0" destOrd="0" parTransId="{B073F091-86FC-45BD-89AE-24848ECFFC93}" sibTransId="{5281EFA6-2E00-43A0-B55E-83EB87DD1E26}"/>
    <dgm:cxn modelId="{51D16177-826E-432B-BB72-8A14033820E3}" type="presParOf" srcId="{3DB31E06-4875-4A45-B1F2-5BB67F97EE36}" destId="{12761706-108D-4FCC-96EA-28F100C554EA}" srcOrd="0" destOrd="0" presId="urn:microsoft.com/office/officeart/2005/8/layout/pyramid2"/>
    <dgm:cxn modelId="{EA65C65F-3BDA-483E-ADE2-DC8BAE89515D}" type="presParOf" srcId="{3DB31E06-4875-4A45-B1F2-5BB67F97EE36}" destId="{C0217F3D-30AB-4472-912D-24637117B562}" srcOrd="1" destOrd="0" presId="urn:microsoft.com/office/officeart/2005/8/layout/pyramid2"/>
    <dgm:cxn modelId="{DBDCB4ED-E1BD-4EDC-964B-A36B4782CBFC}" type="presParOf" srcId="{C0217F3D-30AB-4472-912D-24637117B562}" destId="{B808400A-41C1-4762-ABA1-31E897878541}" srcOrd="0" destOrd="0" presId="urn:microsoft.com/office/officeart/2005/8/layout/pyramid2"/>
    <dgm:cxn modelId="{EA56D26D-4E3B-43A2-873F-C1B8CDD92DEF}" type="presParOf" srcId="{C0217F3D-30AB-4472-912D-24637117B562}" destId="{B59F5197-9245-414F-B71C-957AFD5928B1}" srcOrd="1" destOrd="0" presId="urn:microsoft.com/office/officeart/2005/8/layout/pyramid2"/>
    <dgm:cxn modelId="{B6ADC930-303F-4F44-A49D-4DF83314D3C9}" type="presParOf" srcId="{C0217F3D-30AB-4472-912D-24637117B562}" destId="{9CDDE2E3-4A28-429C-A334-02591A0FEBED}" srcOrd="2" destOrd="0" presId="urn:microsoft.com/office/officeart/2005/8/layout/pyramid2"/>
    <dgm:cxn modelId="{A1F06C1C-B054-49BC-BA90-51A121614731}" type="presParOf" srcId="{C0217F3D-30AB-4472-912D-24637117B562}" destId="{A8BBDB22-61C0-4202-9598-64729B117BCA}" srcOrd="3" destOrd="0" presId="urn:microsoft.com/office/officeart/2005/8/layout/pyramid2"/>
    <dgm:cxn modelId="{91D1F014-2D36-4DA6-9C7B-82365FFCF7CE}" type="presParOf" srcId="{C0217F3D-30AB-4472-912D-24637117B562}" destId="{85353FBC-6BFE-496F-992B-3FDA089D3E89}" srcOrd="4" destOrd="0" presId="urn:microsoft.com/office/officeart/2005/8/layout/pyramid2"/>
    <dgm:cxn modelId="{1E5B9013-BA41-47E4-BB2A-390DAC23F26D}" type="presParOf" srcId="{C0217F3D-30AB-4472-912D-24637117B562}" destId="{01A4DAA6-08BC-40B5-BA0F-4B9469056B7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CA5259-07AD-4526-AE0A-EC8E26E338DF}" type="doc">
      <dgm:prSet loTypeId="urn:microsoft.com/office/officeart/2005/8/layout/pyramid2" loCatId="list" qsTypeId="urn:microsoft.com/office/officeart/2005/8/quickstyle/simple1" qsCatId="simple" csTypeId="urn:microsoft.com/office/officeart/2005/8/colors/accent1_2" csCatId="accent1" phldr="1"/>
      <dgm:spPr/>
    </dgm:pt>
    <dgm:pt modelId="{363BD977-21BF-49F4-BC21-E682886E47B0}">
      <dgm:prSet phldrT="[Texte]"/>
      <dgm:spPr/>
      <dgm:t>
        <a:bodyPr/>
        <a:lstStyle/>
        <a:p>
          <a:r>
            <a:rPr lang="fr-CA" b="1" dirty="0" smtClean="0">
              <a:solidFill>
                <a:srgbClr val="FF0000"/>
              </a:solidFill>
            </a:rPr>
            <a:t>R</a:t>
          </a:r>
          <a:r>
            <a:rPr lang="fr-CA" dirty="0" smtClean="0"/>
            <a:t>econnaissance</a:t>
          </a:r>
          <a:endParaRPr lang="fr-CA" dirty="0"/>
        </a:p>
      </dgm:t>
    </dgm:pt>
    <dgm:pt modelId="{B073F091-86FC-45BD-89AE-24848ECFFC93}" type="parTrans" cxnId="{7BE4AC40-B9B6-4468-916F-C7D64EB97F59}">
      <dgm:prSet/>
      <dgm:spPr/>
      <dgm:t>
        <a:bodyPr/>
        <a:lstStyle/>
        <a:p>
          <a:endParaRPr lang="fr-CA"/>
        </a:p>
      </dgm:t>
    </dgm:pt>
    <dgm:pt modelId="{5281EFA6-2E00-43A0-B55E-83EB87DD1E26}" type="sibTrans" cxnId="{7BE4AC40-B9B6-4468-916F-C7D64EB97F59}">
      <dgm:prSet/>
      <dgm:spPr/>
      <dgm:t>
        <a:bodyPr/>
        <a:lstStyle/>
        <a:p>
          <a:endParaRPr lang="fr-CA"/>
        </a:p>
      </dgm:t>
    </dgm:pt>
    <dgm:pt modelId="{40F6FAE5-E43D-4C03-AD83-CA64F76A8BAD}">
      <dgm:prSet phldrT="[Texte]"/>
      <dgm:spPr/>
      <dgm:t>
        <a:bodyPr/>
        <a:lstStyle/>
        <a:p>
          <a:r>
            <a:rPr lang="fr-CA" b="1" dirty="0" smtClean="0">
              <a:solidFill>
                <a:srgbClr val="FF0000"/>
              </a:solidFill>
            </a:rPr>
            <a:t>C</a:t>
          </a:r>
          <a:r>
            <a:rPr lang="fr-CA" dirty="0" smtClean="0"/>
            <a:t>ompétition</a:t>
          </a:r>
          <a:endParaRPr lang="fr-CA" dirty="0"/>
        </a:p>
      </dgm:t>
    </dgm:pt>
    <dgm:pt modelId="{16F6659D-0511-4DA8-8768-9F1CF942BE3A}" type="parTrans" cxnId="{A68695AE-B2FB-438C-9663-BB6351EFA0CB}">
      <dgm:prSet/>
      <dgm:spPr/>
      <dgm:t>
        <a:bodyPr/>
        <a:lstStyle/>
        <a:p>
          <a:endParaRPr lang="fr-CA"/>
        </a:p>
      </dgm:t>
    </dgm:pt>
    <dgm:pt modelId="{630E1C6A-45FA-4C2F-A98A-0A08475B145F}" type="sibTrans" cxnId="{A68695AE-B2FB-438C-9663-BB6351EFA0CB}">
      <dgm:prSet/>
      <dgm:spPr/>
      <dgm:t>
        <a:bodyPr/>
        <a:lstStyle/>
        <a:p>
          <a:endParaRPr lang="fr-CA"/>
        </a:p>
      </dgm:t>
    </dgm:pt>
    <dgm:pt modelId="{9D75FF7C-81AE-4A3A-A277-8856E07D865A}">
      <dgm:prSet phldrT="[Texte]"/>
      <dgm:spPr/>
      <dgm:t>
        <a:bodyPr/>
        <a:lstStyle/>
        <a:p>
          <a:r>
            <a:rPr lang="fr-CA" b="1" dirty="0" smtClean="0">
              <a:solidFill>
                <a:srgbClr val="FF0000"/>
              </a:solidFill>
            </a:rPr>
            <a:t>F</a:t>
          </a:r>
          <a:r>
            <a:rPr lang="fr-CA" dirty="0" smtClean="0"/>
            <a:t>inale</a:t>
          </a:r>
          <a:endParaRPr lang="fr-CA" dirty="0"/>
        </a:p>
      </dgm:t>
    </dgm:pt>
    <dgm:pt modelId="{31FB5050-5C1C-4184-AFF3-972F81ACAC5E}" type="parTrans" cxnId="{3F93EA42-9ED7-4E8D-84C6-27BB273FDCCD}">
      <dgm:prSet/>
      <dgm:spPr/>
      <dgm:t>
        <a:bodyPr/>
        <a:lstStyle/>
        <a:p>
          <a:endParaRPr lang="fr-CA"/>
        </a:p>
      </dgm:t>
    </dgm:pt>
    <dgm:pt modelId="{AFD5B578-5D75-4796-8335-C797EE96DDA5}" type="sibTrans" cxnId="{3F93EA42-9ED7-4E8D-84C6-27BB273FDCCD}">
      <dgm:prSet/>
      <dgm:spPr/>
      <dgm:t>
        <a:bodyPr/>
        <a:lstStyle/>
        <a:p>
          <a:endParaRPr lang="fr-CA"/>
        </a:p>
      </dgm:t>
    </dgm:pt>
    <dgm:pt modelId="{3DB31E06-4875-4A45-B1F2-5BB67F97EE36}" type="pres">
      <dgm:prSet presAssocID="{63CA5259-07AD-4526-AE0A-EC8E26E338DF}" presName="compositeShape" presStyleCnt="0">
        <dgm:presLayoutVars>
          <dgm:dir/>
          <dgm:resizeHandles/>
        </dgm:presLayoutVars>
      </dgm:prSet>
      <dgm:spPr/>
    </dgm:pt>
    <dgm:pt modelId="{12761706-108D-4FCC-96EA-28F100C554EA}" type="pres">
      <dgm:prSet presAssocID="{63CA5259-07AD-4526-AE0A-EC8E26E338DF}" presName="pyramid" presStyleLbl="node1" presStyleIdx="0" presStyleCnt="1"/>
      <dgm:spPr/>
    </dgm:pt>
    <dgm:pt modelId="{C0217F3D-30AB-4472-912D-24637117B562}" type="pres">
      <dgm:prSet presAssocID="{63CA5259-07AD-4526-AE0A-EC8E26E338DF}" presName="theList" presStyleCnt="0"/>
      <dgm:spPr/>
    </dgm:pt>
    <dgm:pt modelId="{B808400A-41C1-4762-ABA1-31E897878541}" type="pres">
      <dgm:prSet presAssocID="{363BD977-21BF-49F4-BC21-E682886E47B0}" presName="aNode" presStyleLbl="fgAcc1" presStyleIdx="0" presStyleCnt="3">
        <dgm:presLayoutVars>
          <dgm:bulletEnabled val="1"/>
        </dgm:presLayoutVars>
      </dgm:prSet>
      <dgm:spPr/>
      <dgm:t>
        <a:bodyPr/>
        <a:lstStyle/>
        <a:p>
          <a:endParaRPr lang="fr-CA"/>
        </a:p>
      </dgm:t>
    </dgm:pt>
    <dgm:pt modelId="{B59F5197-9245-414F-B71C-957AFD5928B1}" type="pres">
      <dgm:prSet presAssocID="{363BD977-21BF-49F4-BC21-E682886E47B0}" presName="aSpace" presStyleCnt="0"/>
      <dgm:spPr/>
    </dgm:pt>
    <dgm:pt modelId="{9CDDE2E3-4A28-429C-A334-02591A0FEBED}" type="pres">
      <dgm:prSet presAssocID="{40F6FAE5-E43D-4C03-AD83-CA64F76A8BAD}" presName="aNode" presStyleLbl="fgAcc1" presStyleIdx="1" presStyleCnt="3">
        <dgm:presLayoutVars>
          <dgm:bulletEnabled val="1"/>
        </dgm:presLayoutVars>
      </dgm:prSet>
      <dgm:spPr/>
      <dgm:t>
        <a:bodyPr/>
        <a:lstStyle/>
        <a:p>
          <a:endParaRPr lang="fr-CA"/>
        </a:p>
      </dgm:t>
    </dgm:pt>
    <dgm:pt modelId="{A8BBDB22-61C0-4202-9598-64729B117BCA}" type="pres">
      <dgm:prSet presAssocID="{40F6FAE5-E43D-4C03-AD83-CA64F76A8BAD}" presName="aSpace" presStyleCnt="0"/>
      <dgm:spPr/>
    </dgm:pt>
    <dgm:pt modelId="{85353FBC-6BFE-496F-992B-3FDA089D3E89}" type="pres">
      <dgm:prSet presAssocID="{9D75FF7C-81AE-4A3A-A277-8856E07D865A}" presName="aNode" presStyleLbl="fgAcc1" presStyleIdx="2" presStyleCnt="3" custLinFactNeighborX="-700" custLinFactNeighborY="67458">
        <dgm:presLayoutVars>
          <dgm:bulletEnabled val="1"/>
        </dgm:presLayoutVars>
      </dgm:prSet>
      <dgm:spPr/>
      <dgm:t>
        <a:bodyPr/>
        <a:lstStyle/>
        <a:p>
          <a:endParaRPr lang="fr-CA"/>
        </a:p>
      </dgm:t>
    </dgm:pt>
    <dgm:pt modelId="{01A4DAA6-08BC-40B5-BA0F-4B9469056B7B}" type="pres">
      <dgm:prSet presAssocID="{9D75FF7C-81AE-4A3A-A277-8856E07D865A}" presName="aSpace" presStyleCnt="0"/>
      <dgm:spPr/>
    </dgm:pt>
  </dgm:ptLst>
  <dgm:cxnLst>
    <dgm:cxn modelId="{3F93EA42-9ED7-4E8D-84C6-27BB273FDCCD}" srcId="{63CA5259-07AD-4526-AE0A-EC8E26E338DF}" destId="{9D75FF7C-81AE-4A3A-A277-8856E07D865A}" srcOrd="2" destOrd="0" parTransId="{31FB5050-5C1C-4184-AFF3-972F81ACAC5E}" sibTransId="{AFD5B578-5D75-4796-8335-C797EE96DDA5}"/>
    <dgm:cxn modelId="{A68695AE-B2FB-438C-9663-BB6351EFA0CB}" srcId="{63CA5259-07AD-4526-AE0A-EC8E26E338DF}" destId="{40F6FAE5-E43D-4C03-AD83-CA64F76A8BAD}" srcOrd="1" destOrd="0" parTransId="{16F6659D-0511-4DA8-8768-9F1CF942BE3A}" sibTransId="{630E1C6A-45FA-4C2F-A98A-0A08475B145F}"/>
    <dgm:cxn modelId="{BBC573A2-E7B7-413D-9992-A34921B168D4}" type="presOf" srcId="{9D75FF7C-81AE-4A3A-A277-8856E07D865A}" destId="{85353FBC-6BFE-496F-992B-3FDA089D3E89}" srcOrd="0" destOrd="0" presId="urn:microsoft.com/office/officeart/2005/8/layout/pyramid2"/>
    <dgm:cxn modelId="{18FBE044-3262-47A5-9996-78E2BE5385C8}" type="presOf" srcId="{363BD977-21BF-49F4-BC21-E682886E47B0}" destId="{B808400A-41C1-4762-ABA1-31E897878541}" srcOrd="0" destOrd="0" presId="urn:microsoft.com/office/officeart/2005/8/layout/pyramid2"/>
    <dgm:cxn modelId="{BEC9718E-3DB0-4189-A5EE-04DD7C6C31C3}" type="presOf" srcId="{63CA5259-07AD-4526-AE0A-EC8E26E338DF}" destId="{3DB31E06-4875-4A45-B1F2-5BB67F97EE36}" srcOrd="0" destOrd="0" presId="urn:microsoft.com/office/officeart/2005/8/layout/pyramid2"/>
    <dgm:cxn modelId="{6EE8015D-8798-412B-AE3A-44FCC4D950B6}" type="presOf" srcId="{40F6FAE5-E43D-4C03-AD83-CA64F76A8BAD}" destId="{9CDDE2E3-4A28-429C-A334-02591A0FEBED}" srcOrd="0" destOrd="0" presId="urn:microsoft.com/office/officeart/2005/8/layout/pyramid2"/>
    <dgm:cxn modelId="{7BE4AC40-B9B6-4468-916F-C7D64EB97F59}" srcId="{63CA5259-07AD-4526-AE0A-EC8E26E338DF}" destId="{363BD977-21BF-49F4-BC21-E682886E47B0}" srcOrd="0" destOrd="0" parTransId="{B073F091-86FC-45BD-89AE-24848ECFFC93}" sibTransId="{5281EFA6-2E00-43A0-B55E-83EB87DD1E26}"/>
    <dgm:cxn modelId="{649AEE50-554D-4AA9-8699-B171E20CB0F2}" type="presParOf" srcId="{3DB31E06-4875-4A45-B1F2-5BB67F97EE36}" destId="{12761706-108D-4FCC-96EA-28F100C554EA}" srcOrd="0" destOrd="0" presId="urn:microsoft.com/office/officeart/2005/8/layout/pyramid2"/>
    <dgm:cxn modelId="{A5345950-D9EA-47EC-9727-A905375F087C}" type="presParOf" srcId="{3DB31E06-4875-4A45-B1F2-5BB67F97EE36}" destId="{C0217F3D-30AB-4472-912D-24637117B562}" srcOrd="1" destOrd="0" presId="urn:microsoft.com/office/officeart/2005/8/layout/pyramid2"/>
    <dgm:cxn modelId="{BA912351-FE25-4F6A-9EFB-9CDEA092AD67}" type="presParOf" srcId="{C0217F3D-30AB-4472-912D-24637117B562}" destId="{B808400A-41C1-4762-ABA1-31E897878541}" srcOrd="0" destOrd="0" presId="urn:microsoft.com/office/officeart/2005/8/layout/pyramid2"/>
    <dgm:cxn modelId="{BF337349-1EDA-4728-AA59-8A9E48C172D2}" type="presParOf" srcId="{C0217F3D-30AB-4472-912D-24637117B562}" destId="{B59F5197-9245-414F-B71C-957AFD5928B1}" srcOrd="1" destOrd="0" presId="urn:microsoft.com/office/officeart/2005/8/layout/pyramid2"/>
    <dgm:cxn modelId="{5319426C-50A8-4295-BB03-BCB9F37C7589}" type="presParOf" srcId="{C0217F3D-30AB-4472-912D-24637117B562}" destId="{9CDDE2E3-4A28-429C-A334-02591A0FEBED}" srcOrd="2" destOrd="0" presId="urn:microsoft.com/office/officeart/2005/8/layout/pyramid2"/>
    <dgm:cxn modelId="{13BBDB5D-CA32-4893-98CF-04F2EBF95620}" type="presParOf" srcId="{C0217F3D-30AB-4472-912D-24637117B562}" destId="{A8BBDB22-61C0-4202-9598-64729B117BCA}" srcOrd="3" destOrd="0" presId="urn:microsoft.com/office/officeart/2005/8/layout/pyramid2"/>
    <dgm:cxn modelId="{3F5484A6-8E23-46A6-B6E4-8387FE3F3C4B}" type="presParOf" srcId="{C0217F3D-30AB-4472-912D-24637117B562}" destId="{85353FBC-6BFE-496F-992B-3FDA089D3E89}" srcOrd="4" destOrd="0" presId="urn:microsoft.com/office/officeart/2005/8/layout/pyramid2"/>
    <dgm:cxn modelId="{80830307-8969-425A-A14B-2F55209DEB2C}" type="presParOf" srcId="{C0217F3D-30AB-4472-912D-24637117B562}" destId="{01A4DAA6-08BC-40B5-BA0F-4B9469056B7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05BD9-144A-45F1-AD01-D95BF342C996}">
      <dsp:nvSpPr>
        <dsp:cNvPr id="0" name=""/>
        <dsp:cNvSpPr/>
      </dsp:nvSpPr>
      <dsp:spPr>
        <a:xfrm>
          <a:off x="2109798" y="257979"/>
          <a:ext cx="1959741" cy="1959741"/>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CA" sz="2000" b="1" kern="1200" dirty="0" smtClean="0"/>
            <a:t>Premier</a:t>
          </a:r>
          <a:endParaRPr lang="fr-CA" sz="2000" b="1" kern="1200" dirty="0"/>
        </a:p>
      </dsp:txBody>
      <dsp:txXfrm>
        <a:off x="2683793" y="831974"/>
        <a:ext cx="1385746" cy="1385746"/>
      </dsp:txXfrm>
    </dsp:sp>
    <dsp:sp modelId="{0F2DAD18-CB20-49F3-B1CF-95F47ECBBEAC}">
      <dsp:nvSpPr>
        <dsp:cNvPr id="0" name=""/>
        <dsp:cNvSpPr/>
      </dsp:nvSpPr>
      <dsp:spPr>
        <a:xfrm rot="5400000">
          <a:off x="4160059" y="257979"/>
          <a:ext cx="1959741" cy="1959741"/>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CA" sz="2000" b="1" kern="1200" dirty="0" smtClean="0"/>
            <a:t>Deuxième</a:t>
          </a:r>
          <a:endParaRPr lang="fr-CA" sz="2000" b="1" kern="1200" dirty="0"/>
        </a:p>
      </dsp:txBody>
      <dsp:txXfrm rot="-5400000">
        <a:off x="4160059" y="831974"/>
        <a:ext cx="1385746" cy="1385746"/>
      </dsp:txXfrm>
    </dsp:sp>
    <dsp:sp modelId="{26156760-CDED-4895-B02E-A4DE3760B087}">
      <dsp:nvSpPr>
        <dsp:cNvPr id="0" name=""/>
        <dsp:cNvSpPr/>
      </dsp:nvSpPr>
      <dsp:spPr>
        <a:xfrm rot="10800000">
          <a:off x="4160059" y="2308240"/>
          <a:ext cx="1959741" cy="1959741"/>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CA" sz="2000" kern="1200" dirty="0" smtClean="0"/>
            <a:t>Troisième ou Vice-capitaine</a:t>
          </a:r>
          <a:endParaRPr lang="fr-CA" sz="2000" kern="1200" dirty="0"/>
        </a:p>
      </dsp:txBody>
      <dsp:txXfrm rot="10800000">
        <a:off x="4160059" y="2308240"/>
        <a:ext cx="1385746" cy="1385746"/>
      </dsp:txXfrm>
    </dsp:sp>
    <dsp:sp modelId="{B37C7C08-E1E2-4D40-9194-0B4A7CD0C2D4}">
      <dsp:nvSpPr>
        <dsp:cNvPr id="0" name=""/>
        <dsp:cNvSpPr/>
      </dsp:nvSpPr>
      <dsp:spPr>
        <a:xfrm rot="16200000">
          <a:off x="2109798" y="2308240"/>
          <a:ext cx="1959741" cy="1959741"/>
        </a:xfrm>
        <a:prstGeom prst="pieWedg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fr-CA" sz="2000" kern="1200" dirty="0" smtClean="0"/>
            <a:t>Capitaine</a:t>
          </a:r>
          <a:endParaRPr lang="fr-CA" sz="2000" kern="1200" dirty="0"/>
        </a:p>
      </dsp:txBody>
      <dsp:txXfrm rot="5400000">
        <a:off x="2683793" y="2308240"/>
        <a:ext cx="1385746" cy="1385746"/>
      </dsp:txXfrm>
    </dsp:sp>
    <dsp:sp modelId="{CE02F0DB-002A-43E0-A161-064F112865B2}">
      <dsp:nvSpPr>
        <dsp:cNvPr id="0" name=""/>
        <dsp:cNvSpPr/>
      </dsp:nvSpPr>
      <dsp:spPr>
        <a:xfrm>
          <a:off x="3776484" y="1855644"/>
          <a:ext cx="676631" cy="588375"/>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55004F-0027-42AB-93A4-A7732E13B7D5}">
      <dsp:nvSpPr>
        <dsp:cNvPr id="0" name=""/>
        <dsp:cNvSpPr/>
      </dsp:nvSpPr>
      <dsp:spPr>
        <a:xfrm rot="10800000">
          <a:off x="3776484" y="2081942"/>
          <a:ext cx="676631" cy="588375"/>
        </a:xfrm>
        <a:prstGeom prst="circularArrow">
          <a:avLst/>
        </a:prstGeom>
        <a:solidFill>
          <a:schemeClr val="accent1">
            <a:tint val="6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2A189-2FF2-4160-9860-EF96B84BC55C}">
      <dsp:nvSpPr>
        <dsp:cNvPr id="0" name=""/>
        <dsp:cNvSpPr/>
      </dsp:nvSpPr>
      <dsp:spPr>
        <a:xfrm rot="10800000">
          <a:off x="1692784" y="1709"/>
          <a:ext cx="5472684" cy="1257304"/>
        </a:xfrm>
        <a:prstGeom prst="homePlat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0970" rIns="263144" bIns="140970" numCol="1" spcCol="1270" anchor="ctr" anchorCtr="0">
          <a:noAutofit/>
        </a:bodyPr>
        <a:lstStyle/>
        <a:p>
          <a:pPr lvl="0" algn="ctr" defTabSz="1644650">
            <a:lnSpc>
              <a:spcPct val="90000"/>
            </a:lnSpc>
            <a:spcBef>
              <a:spcPct val="0"/>
            </a:spcBef>
            <a:spcAft>
              <a:spcPct val="35000"/>
            </a:spcAft>
          </a:pPr>
          <a:r>
            <a:rPr lang="fr-CA" sz="3700" kern="1200" dirty="0" smtClean="0"/>
            <a:t>Placements et gardes n’importe quand</a:t>
          </a:r>
          <a:endParaRPr lang="fr-CA" sz="3700" kern="1200" dirty="0"/>
        </a:p>
      </dsp:txBody>
      <dsp:txXfrm rot="10800000">
        <a:off x="2007110" y="1709"/>
        <a:ext cx="5158358" cy="1257304"/>
      </dsp:txXfrm>
    </dsp:sp>
    <dsp:sp modelId="{9258FB09-A2C0-4BA2-A995-6371E7B16D91}">
      <dsp:nvSpPr>
        <dsp:cNvPr id="0" name=""/>
        <dsp:cNvSpPr/>
      </dsp:nvSpPr>
      <dsp:spPr>
        <a:xfrm>
          <a:off x="1064131" y="1709"/>
          <a:ext cx="1257304" cy="1257304"/>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A64332-572B-41F8-BAA6-1979AA181111}">
      <dsp:nvSpPr>
        <dsp:cNvPr id="0" name=""/>
        <dsp:cNvSpPr/>
      </dsp:nvSpPr>
      <dsp:spPr>
        <a:xfrm rot="10800000">
          <a:off x="1692784" y="1634328"/>
          <a:ext cx="5472684" cy="1257304"/>
        </a:xfrm>
        <a:prstGeom prst="homePlat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0970" rIns="263144" bIns="140970" numCol="1" spcCol="1270" anchor="ctr" anchorCtr="0">
          <a:noAutofit/>
        </a:bodyPr>
        <a:lstStyle/>
        <a:p>
          <a:pPr lvl="0" algn="ctr" defTabSz="1644650">
            <a:lnSpc>
              <a:spcPct val="90000"/>
            </a:lnSpc>
            <a:spcBef>
              <a:spcPct val="0"/>
            </a:spcBef>
            <a:spcAft>
              <a:spcPct val="35000"/>
            </a:spcAft>
          </a:pPr>
          <a:r>
            <a:rPr lang="fr-CA" sz="3700" kern="1200" dirty="0" smtClean="0"/>
            <a:t>Sorties ouvertes</a:t>
          </a:r>
          <a:endParaRPr lang="fr-CA" sz="3700" kern="1200" dirty="0"/>
        </a:p>
      </dsp:txBody>
      <dsp:txXfrm rot="10800000">
        <a:off x="2007110" y="1634328"/>
        <a:ext cx="5158358" cy="1257304"/>
      </dsp:txXfrm>
    </dsp:sp>
    <dsp:sp modelId="{697C415B-A686-49D7-81FA-3E6875B3433B}">
      <dsp:nvSpPr>
        <dsp:cNvPr id="0" name=""/>
        <dsp:cNvSpPr/>
      </dsp:nvSpPr>
      <dsp:spPr>
        <a:xfrm>
          <a:off x="1064131" y="1634328"/>
          <a:ext cx="1257304" cy="1257304"/>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7020A4-9F61-4B1A-9FA0-24AF01EED64D}">
      <dsp:nvSpPr>
        <dsp:cNvPr id="0" name=""/>
        <dsp:cNvSpPr/>
      </dsp:nvSpPr>
      <dsp:spPr>
        <a:xfrm rot="10800000">
          <a:off x="1692784" y="3266947"/>
          <a:ext cx="5472684" cy="1257304"/>
        </a:xfrm>
        <a:prstGeom prst="homePlat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436" tIns="140970" rIns="263144" bIns="140970" numCol="1" spcCol="1270" anchor="ctr" anchorCtr="0">
          <a:noAutofit/>
        </a:bodyPr>
        <a:lstStyle/>
        <a:p>
          <a:pPr lvl="0" algn="ctr" defTabSz="1644650">
            <a:lnSpc>
              <a:spcPct val="90000"/>
            </a:lnSpc>
            <a:spcBef>
              <a:spcPct val="0"/>
            </a:spcBef>
            <a:spcAft>
              <a:spcPct val="35000"/>
            </a:spcAft>
          </a:pPr>
          <a:r>
            <a:rPr lang="fr-CA" sz="3700" kern="1200" dirty="0" smtClean="0"/>
            <a:t>Force /Endurance Balayage</a:t>
          </a:r>
          <a:endParaRPr lang="fr-CA" sz="3700" kern="1200" dirty="0"/>
        </a:p>
      </dsp:txBody>
      <dsp:txXfrm rot="10800000">
        <a:off x="2007110" y="3266947"/>
        <a:ext cx="5158358" cy="1257304"/>
      </dsp:txXfrm>
    </dsp:sp>
    <dsp:sp modelId="{31F91FDD-B861-4B75-B529-28199947237C}">
      <dsp:nvSpPr>
        <dsp:cNvPr id="0" name=""/>
        <dsp:cNvSpPr/>
      </dsp:nvSpPr>
      <dsp:spPr>
        <a:xfrm>
          <a:off x="1064131" y="3266947"/>
          <a:ext cx="1257304" cy="1257304"/>
        </a:xfrm>
        <a:prstGeom prst="ellipse">
          <a:avLst/>
        </a:prstGeom>
        <a:solidFill>
          <a:schemeClr val="accent1">
            <a:tint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62F18-74D2-4F5B-B1E5-D0A285EBB004}">
      <dsp:nvSpPr>
        <dsp:cNvPr id="0" name=""/>
        <dsp:cNvSpPr/>
      </dsp:nvSpPr>
      <dsp:spPr>
        <a:xfrm>
          <a:off x="0"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CA" sz="2800" kern="1200" dirty="0" smtClean="0"/>
            <a:t>Placements et Sorties comme le Premier</a:t>
          </a:r>
          <a:endParaRPr lang="fr-CA" sz="2800" kern="1200" dirty="0"/>
        </a:p>
      </dsp:txBody>
      <dsp:txXfrm>
        <a:off x="0" y="591343"/>
        <a:ext cx="2571749" cy="1543050"/>
      </dsp:txXfrm>
    </dsp:sp>
    <dsp:sp modelId="{AF5B0D17-553E-4095-AE64-DA87EA1BC59E}">
      <dsp:nvSpPr>
        <dsp:cNvPr id="0" name=""/>
        <dsp:cNvSpPr/>
      </dsp:nvSpPr>
      <dsp:spPr>
        <a:xfrm>
          <a:off x="2828925"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CA" sz="2800" kern="1200" dirty="0" smtClean="0"/>
            <a:t>Doubles sorties,  Frappés roulés et autres</a:t>
          </a:r>
          <a:endParaRPr lang="fr-CA" sz="2800" kern="1200" dirty="0"/>
        </a:p>
      </dsp:txBody>
      <dsp:txXfrm>
        <a:off x="2828925" y="591343"/>
        <a:ext cx="2571749" cy="1543050"/>
      </dsp:txXfrm>
    </dsp:sp>
    <dsp:sp modelId="{CE49244A-1EF9-4F7B-BBF7-6FB7A43CF913}">
      <dsp:nvSpPr>
        <dsp:cNvPr id="0" name=""/>
        <dsp:cNvSpPr/>
      </dsp:nvSpPr>
      <dsp:spPr>
        <a:xfrm>
          <a:off x="5657849" y="591343"/>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CA" sz="2800" kern="1200" dirty="0" smtClean="0"/>
            <a:t>Bonne pesanteur de placement</a:t>
          </a:r>
          <a:endParaRPr lang="fr-CA" sz="2800" kern="1200" dirty="0"/>
        </a:p>
      </dsp:txBody>
      <dsp:txXfrm>
        <a:off x="5657849" y="591343"/>
        <a:ext cx="2571749" cy="1543050"/>
      </dsp:txXfrm>
    </dsp:sp>
    <dsp:sp modelId="{B61A8424-EB39-4718-8675-ACF9109A2031}">
      <dsp:nvSpPr>
        <dsp:cNvPr id="0" name=""/>
        <dsp:cNvSpPr/>
      </dsp:nvSpPr>
      <dsp:spPr>
        <a:xfrm>
          <a:off x="1414462"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CA" sz="2800" kern="1200" dirty="0" smtClean="0"/>
            <a:t>Vitesse de la pierre</a:t>
          </a:r>
          <a:endParaRPr lang="fr-CA" sz="2800" kern="1200" dirty="0"/>
        </a:p>
      </dsp:txBody>
      <dsp:txXfrm>
        <a:off x="1414462" y="2391568"/>
        <a:ext cx="2571749" cy="1543050"/>
      </dsp:txXfrm>
    </dsp:sp>
    <dsp:sp modelId="{D0C3B077-0190-43EC-B4C8-09C11CE39A89}">
      <dsp:nvSpPr>
        <dsp:cNvPr id="0" name=""/>
        <dsp:cNvSpPr/>
      </dsp:nvSpPr>
      <dsp:spPr>
        <a:xfrm>
          <a:off x="4243387" y="2391568"/>
          <a:ext cx="2571749" cy="1543050"/>
        </a:xfrm>
        <a:prstGeom prst="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r-CA" sz="2800" kern="1200" dirty="0" smtClean="0"/>
            <a:t>Balayage efficace</a:t>
          </a:r>
          <a:endParaRPr lang="fr-CA" sz="2800" kern="1200" dirty="0"/>
        </a:p>
      </dsp:txBody>
      <dsp:txXfrm>
        <a:off x="4243387" y="2391568"/>
        <a:ext cx="2571749" cy="15430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61706-108D-4FCC-96EA-28F100C554EA}">
      <dsp:nvSpPr>
        <dsp:cNvPr id="0" name=""/>
        <dsp:cNvSpPr/>
      </dsp:nvSpPr>
      <dsp:spPr>
        <a:xfrm>
          <a:off x="1512371" y="0"/>
          <a:ext cx="4525962" cy="4525962"/>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8400A-41C1-4762-ABA1-31E897878541}">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R</a:t>
          </a:r>
          <a:r>
            <a:rPr lang="fr-CA" sz="2900" kern="1200" dirty="0" smtClean="0"/>
            <a:t>econnaissance</a:t>
          </a:r>
          <a:endParaRPr lang="fr-CA" sz="2900" kern="1200" dirty="0"/>
        </a:p>
      </dsp:txBody>
      <dsp:txXfrm>
        <a:off x="3827652" y="507327"/>
        <a:ext cx="2837275" cy="966780"/>
      </dsp:txXfrm>
    </dsp:sp>
    <dsp:sp modelId="{9CDDE2E3-4A28-429C-A334-02591A0FEBED}">
      <dsp:nvSpPr>
        <dsp:cNvPr id="0" name=""/>
        <dsp:cNvSpPr/>
      </dsp:nvSpPr>
      <dsp:spPr>
        <a:xfrm>
          <a:off x="3775352" y="1660329"/>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C</a:t>
          </a:r>
          <a:r>
            <a:rPr lang="fr-CA" sz="2900" kern="1200" dirty="0" smtClean="0"/>
            <a:t>ompétition</a:t>
          </a:r>
          <a:endParaRPr lang="fr-CA" sz="2900" kern="1200" dirty="0"/>
        </a:p>
      </dsp:txBody>
      <dsp:txXfrm>
        <a:off x="3827652" y="1712629"/>
        <a:ext cx="2837275" cy="966780"/>
      </dsp:txXfrm>
    </dsp:sp>
    <dsp:sp modelId="{85353FBC-6BFE-496F-992B-3FDA089D3E89}">
      <dsp:nvSpPr>
        <dsp:cNvPr id="0" name=""/>
        <dsp:cNvSpPr/>
      </dsp:nvSpPr>
      <dsp:spPr>
        <a:xfrm>
          <a:off x="3754759" y="2955973"/>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F</a:t>
          </a:r>
          <a:r>
            <a:rPr lang="fr-CA" sz="2900" kern="1200" dirty="0" smtClean="0"/>
            <a:t>inale</a:t>
          </a:r>
          <a:endParaRPr lang="fr-CA" sz="2900" kern="1200" dirty="0"/>
        </a:p>
      </dsp:txBody>
      <dsp:txXfrm>
        <a:off x="3807059" y="3008273"/>
        <a:ext cx="2837275" cy="9667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61706-108D-4FCC-96EA-28F100C554EA}">
      <dsp:nvSpPr>
        <dsp:cNvPr id="0" name=""/>
        <dsp:cNvSpPr/>
      </dsp:nvSpPr>
      <dsp:spPr>
        <a:xfrm>
          <a:off x="1512371" y="0"/>
          <a:ext cx="4525962" cy="4525962"/>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08400A-41C1-4762-ABA1-31E897878541}">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R</a:t>
          </a:r>
          <a:r>
            <a:rPr lang="fr-CA" sz="2900" kern="1200" dirty="0" smtClean="0"/>
            <a:t>econnaissance</a:t>
          </a:r>
          <a:endParaRPr lang="fr-CA" sz="2900" kern="1200" dirty="0"/>
        </a:p>
      </dsp:txBody>
      <dsp:txXfrm>
        <a:off x="3827652" y="507327"/>
        <a:ext cx="2837275" cy="966780"/>
      </dsp:txXfrm>
    </dsp:sp>
    <dsp:sp modelId="{9CDDE2E3-4A28-429C-A334-02591A0FEBED}">
      <dsp:nvSpPr>
        <dsp:cNvPr id="0" name=""/>
        <dsp:cNvSpPr/>
      </dsp:nvSpPr>
      <dsp:spPr>
        <a:xfrm>
          <a:off x="3775352" y="1660329"/>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C</a:t>
          </a:r>
          <a:r>
            <a:rPr lang="fr-CA" sz="2900" kern="1200" dirty="0" smtClean="0"/>
            <a:t>ompétition</a:t>
          </a:r>
          <a:endParaRPr lang="fr-CA" sz="2900" kern="1200" dirty="0"/>
        </a:p>
      </dsp:txBody>
      <dsp:txXfrm>
        <a:off x="3827652" y="1712629"/>
        <a:ext cx="2837275" cy="966780"/>
      </dsp:txXfrm>
    </dsp:sp>
    <dsp:sp modelId="{85353FBC-6BFE-496F-992B-3FDA089D3E89}">
      <dsp:nvSpPr>
        <dsp:cNvPr id="0" name=""/>
        <dsp:cNvSpPr/>
      </dsp:nvSpPr>
      <dsp:spPr>
        <a:xfrm>
          <a:off x="3754759" y="2955973"/>
          <a:ext cx="2941875" cy="1071380"/>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r-CA" sz="2900" b="1" kern="1200" dirty="0" smtClean="0">
              <a:solidFill>
                <a:srgbClr val="FF0000"/>
              </a:solidFill>
            </a:rPr>
            <a:t>F</a:t>
          </a:r>
          <a:r>
            <a:rPr lang="fr-CA" sz="2900" kern="1200" dirty="0" smtClean="0"/>
            <a:t>inale</a:t>
          </a:r>
          <a:endParaRPr lang="fr-CA" sz="2900" kern="1200" dirty="0"/>
        </a:p>
      </dsp:txBody>
      <dsp:txXfrm>
        <a:off x="3807059" y="3008273"/>
        <a:ext cx="2837275" cy="966780"/>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79B4F-9A1E-486D-ACDE-E7ABC95F6E34}" type="datetimeFigureOut">
              <a:rPr lang="fr-CA" smtClean="0"/>
              <a:t>2018-09-30</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C7F2E4-52E7-410C-83C3-FD45B3077830}" type="slidenum">
              <a:rPr lang="fr-CA" smtClean="0"/>
              <a:t>‹N°›</a:t>
            </a:fld>
            <a:endParaRPr lang="fr-CA"/>
          </a:p>
        </p:txBody>
      </p:sp>
    </p:spTree>
    <p:extLst>
      <p:ext uri="{BB962C8B-B14F-4D97-AF65-F5344CB8AC3E}">
        <p14:creationId xmlns:p14="http://schemas.microsoft.com/office/powerpoint/2010/main" val="364064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smtClean="0"/>
          </a:p>
          <a:p>
            <a:endParaRPr lang="fr-CA" dirty="0" smtClean="0"/>
          </a:p>
          <a:p>
            <a:r>
              <a:rPr lang="fr-CA" dirty="0" smtClean="0"/>
              <a:t>Le curling:</a:t>
            </a:r>
            <a:r>
              <a:rPr lang="fr-CA" baseline="0" dirty="0" smtClean="0"/>
              <a:t> pour le plaisir de jouer .</a:t>
            </a:r>
          </a:p>
          <a:p>
            <a:endParaRPr lang="fr-CA" baseline="0" dirty="0" smtClean="0"/>
          </a:p>
          <a:p>
            <a:r>
              <a:rPr lang="fr-CA" baseline="0" dirty="0" smtClean="0"/>
              <a:t>Si on a une meilleure compréhension du jeu, notre intérêt grandit d’autant  et cela tant comme joueur que spectateur.</a:t>
            </a:r>
            <a:endParaRPr lang="fr-CA" dirty="0"/>
          </a:p>
        </p:txBody>
      </p:sp>
      <p:sp>
        <p:nvSpPr>
          <p:cNvPr id="4" name="Espace réservé du numéro de diapositive 3"/>
          <p:cNvSpPr>
            <a:spLocks noGrp="1"/>
          </p:cNvSpPr>
          <p:nvPr>
            <p:ph type="sldNum" sz="quarter" idx="10"/>
          </p:nvPr>
        </p:nvSpPr>
        <p:spPr/>
        <p:txBody>
          <a:bodyPr/>
          <a:lstStyle/>
          <a:p>
            <a:fld id="{07C7F2E4-52E7-410C-83C3-FD45B3077830}" type="slidenum">
              <a:rPr lang="fr-CA" smtClean="0"/>
              <a:t>1</a:t>
            </a:fld>
            <a:endParaRPr lang="fr-CA"/>
          </a:p>
        </p:txBody>
      </p:sp>
    </p:spTree>
    <p:extLst>
      <p:ext uri="{BB962C8B-B14F-4D97-AF65-F5344CB8AC3E}">
        <p14:creationId xmlns:p14="http://schemas.microsoft.com/office/powerpoint/2010/main" val="3577348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a:t>
            </a:r>
            <a:r>
              <a:rPr lang="fr-CA" baseline="0" dirty="0" smtClean="0"/>
              <a:t> jeu de curling</a:t>
            </a:r>
          </a:p>
          <a:p>
            <a:endParaRPr lang="fr-CA" baseline="0" dirty="0" smtClean="0"/>
          </a:p>
          <a:p>
            <a:r>
              <a:rPr lang="fr-CA" baseline="0" dirty="0" smtClean="0"/>
              <a:t>Une joute de curling est un combat à gagner</a:t>
            </a:r>
          </a:p>
          <a:p>
            <a:endParaRPr lang="fr-CA" baseline="0" dirty="0" smtClean="0"/>
          </a:p>
          <a:p>
            <a:r>
              <a:rPr lang="fr-CA" baseline="0" dirty="0" smtClean="0"/>
              <a:t>Stratégies: planification générale pour atteindre un but donné, un objectif</a:t>
            </a:r>
          </a:p>
          <a:p>
            <a:r>
              <a:rPr lang="fr-CA" baseline="0" dirty="0" smtClean="0"/>
              <a:t>Tactiques:  moyens d’exécuter le plan</a:t>
            </a:r>
          </a:p>
          <a:p>
            <a:r>
              <a:rPr lang="fr-CA" dirty="0" smtClean="0"/>
              <a:t>Initiatives: Forcer l’adversaire à jouer notre jeu</a:t>
            </a:r>
          </a:p>
          <a:p>
            <a:r>
              <a:rPr lang="fr-CA" dirty="0" smtClean="0"/>
              <a:t>Résistance: Se défendre</a:t>
            </a:r>
          </a:p>
          <a:p>
            <a:r>
              <a:rPr lang="fr-CA" dirty="0" smtClean="0"/>
              <a:t>Résilience:</a:t>
            </a:r>
            <a:r>
              <a:rPr lang="fr-CA" baseline="0" dirty="0" smtClean="0"/>
              <a:t> Ce n’est pas fini tant que cela n’est pas fini</a:t>
            </a:r>
          </a:p>
          <a:p>
            <a:r>
              <a:rPr lang="fr-CA" baseline="0" dirty="0" smtClean="0"/>
              <a:t>Avantages de terrain: positionnement des pierres</a:t>
            </a:r>
          </a:p>
          <a:p>
            <a:r>
              <a:rPr lang="fr-CA" baseline="0" dirty="0" smtClean="0"/>
              <a:t>Avantages des pièces: nombre de pierres de qualité</a:t>
            </a:r>
          </a:p>
          <a:p>
            <a:r>
              <a:rPr lang="fr-CA" baseline="0" dirty="0" smtClean="0"/>
              <a:t>Attaques: le propre d’un combat (agresseur) </a:t>
            </a:r>
          </a:p>
          <a:p>
            <a:r>
              <a:rPr lang="fr-CA" baseline="0" dirty="0" smtClean="0"/>
              <a:t>Réponses: le propre d’un combat (agressé)</a:t>
            </a:r>
            <a:endParaRPr lang="fr-CA" dirty="0"/>
          </a:p>
        </p:txBody>
      </p:sp>
      <p:sp>
        <p:nvSpPr>
          <p:cNvPr id="4" name="Espace réservé du numéro de diapositive 3"/>
          <p:cNvSpPr>
            <a:spLocks noGrp="1"/>
          </p:cNvSpPr>
          <p:nvPr>
            <p:ph type="sldNum" sz="quarter" idx="10"/>
          </p:nvPr>
        </p:nvSpPr>
        <p:spPr/>
        <p:txBody>
          <a:bodyPr/>
          <a:lstStyle/>
          <a:p>
            <a:fld id="{07C7F2E4-52E7-410C-83C3-FD45B3077830}" type="slidenum">
              <a:rPr lang="fr-CA" smtClean="0"/>
              <a:t>4</a:t>
            </a:fld>
            <a:endParaRPr lang="fr-CA"/>
          </a:p>
        </p:txBody>
      </p:sp>
    </p:spTree>
    <p:extLst>
      <p:ext uri="{BB962C8B-B14F-4D97-AF65-F5344CB8AC3E}">
        <p14:creationId xmlns:p14="http://schemas.microsoft.com/office/powerpoint/2010/main" val="243656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EA2DEB10-F007-4473-A6AD-A3C3ADA58158}" type="datetimeFigureOut">
              <a:rPr lang="fr-CA" smtClean="0"/>
              <a:t>2018-09-30</a:t>
            </a:fld>
            <a:endParaRPr lang="fr-CA"/>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CA"/>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8A26D270-7206-4E08-B853-D9D4B8E78135}"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8A26D270-7206-4E08-B853-D9D4B8E78135}"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8A26D270-7206-4E08-B853-D9D4B8E78135}"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8A26D270-7206-4E08-B853-D9D4B8E78135}" type="slidenum">
              <a:rPr lang="fr-CA" smtClean="0"/>
              <a:t>‹N°›</a:t>
            </a:fld>
            <a:endParaRPr lang="fr-CA"/>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8A26D270-7206-4E08-B853-D9D4B8E78135}" type="slidenum">
              <a:rPr lang="fr-CA" smtClean="0"/>
              <a:t>‹N°›</a:t>
            </a:fld>
            <a:endParaRPr lang="fr-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8A26D270-7206-4E08-B853-D9D4B8E78135}" type="slidenum">
              <a:rPr lang="fr-CA" smtClean="0"/>
              <a:t>‹N°›</a:t>
            </a:fld>
            <a:endParaRPr lang="fr-CA"/>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8A26D270-7206-4E08-B853-D9D4B8E78135}"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8A26D270-7206-4E08-B853-D9D4B8E78135}" type="slidenum">
              <a:rPr lang="fr-CA" smtClean="0"/>
              <a:t>‹N°›</a:t>
            </a:fld>
            <a:endParaRPr lang="fr-CA"/>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EA2DEB10-F007-4473-A6AD-A3C3ADA58158}" type="datetimeFigureOut">
              <a:rPr lang="fr-CA" smtClean="0"/>
              <a:t>2018-09-30</a:t>
            </a:fld>
            <a:endParaRPr lang="fr-CA"/>
          </a:p>
        </p:txBody>
      </p:sp>
      <p:sp>
        <p:nvSpPr>
          <p:cNvPr id="3" name="Espace réservé du pied de page 2"/>
          <p:cNvSpPr>
            <a:spLocks noGrp="1"/>
          </p:cNvSpPr>
          <p:nvPr>
            <p:ph type="ftr" sz="quarter" idx="11"/>
          </p:nvPr>
        </p:nvSpPr>
        <p:spPr/>
        <p:txBody>
          <a:bodyPr/>
          <a:lstStyle>
            <a:extLst/>
          </a:lstStyle>
          <a:p>
            <a:endParaRPr lang="fr-CA"/>
          </a:p>
        </p:txBody>
      </p:sp>
      <p:sp>
        <p:nvSpPr>
          <p:cNvPr id="4" name="Espace réservé du numéro de diapositive 3"/>
          <p:cNvSpPr>
            <a:spLocks noGrp="1"/>
          </p:cNvSpPr>
          <p:nvPr>
            <p:ph type="sldNum" sz="quarter" idx="12"/>
          </p:nvPr>
        </p:nvSpPr>
        <p:spPr/>
        <p:txBody>
          <a:bodyPr/>
          <a:lstStyle>
            <a:extLst/>
          </a:lstStyle>
          <a:p>
            <a:fld id="{8A26D270-7206-4E08-B853-D9D4B8E78135}"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EA2DEB10-F007-4473-A6AD-A3C3ADA58158}" type="datetimeFigureOut">
              <a:rPr lang="fr-CA" smtClean="0"/>
              <a:t>2018-09-30</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8A26D270-7206-4E08-B853-D9D4B8E78135}"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EA2DEB10-F007-4473-A6AD-A3C3ADA58158}" type="datetimeFigureOut">
              <a:rPr lang="fr-CA" smtClean="0"/>
              <a:t>2018-09-30</a:t>
            </a:fld>
            <a:endParaRPr lang="fr-CA"/>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CA"/>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8A26D270-7206-4E08-B853-D9D4B8E78135}" type="slidenum">
              <a:rPr lang="fr-CA" smtClean="0"/>
              <a:t>‹N°›</a:t>
            </a:fld>
            <a:endParaRPr lang="fr-CA"/>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2DEB10-F007-4473-A6AD-A3C3ADA58158}" type="datetimeFigureOut">
              <a:rPr lang="fr-CA" smtClean="0"/>
              <a:t>2018-09-30</a:t>
            </a:fld>
            <a:endParaRPr lang="fr-CA"/>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CA"/>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26D270-7206-4E08-B853-D9D4B8E78135}"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764704"/>
            <a:ext cx="7772400" cy="1829761"/>
          </a:xfrm>
        </p:spPr>
        <p:txBody>
          <a:bodyPr/>
          <a:lstStyle/>
          <a:p>
            <a:r>
              <a:rPr lang="fr-CA" dirty="0" smtClean="0"/>
              <a:t>Le curling:</a:t>
            </a:r>
            <a:br>
              <a:rPr lang="fr-CA" dirty="0" smtClean="0"/>
            </a:br>
            <a:r>
              <a:rPr lang="fr-CA" dirty="0" smtClean="0"/>
              <a:t>pour le plaisir de jouer</a:t>
            </a:r>
            <a:endParaRPr lang="fr-CA" dirty="0"/>
          </a:p>
        </p:txBody>
      </p:sp>
      <p:sp>
        <p:nvSpPr>
          <p:cNvPr id="3" name="Sous-titre 2"/>
          <p:cNvSpPr>
            <a:spLocks noGrp="1"/>
          </p:cNvSpPr>
          <p:nvPr>
            <p:ph type="subTitle" idx="1"/>
          </p:nvPr>
        </p:nvSpPr>
        <p:spPr>
          <a:xfrm>
            <a:off x="685800" y="2852936"/>
            <a:ext cx="7772400" cy="1958375"/>
          </a:xfrm>
        </p:spPr>
        <p:txBody>
          <a:bodyPr>
            <a:normAutofit lnSpcReduction="10000"/>
          </a:bodyPr>
          <a:lstStyle/>
          <a:p>
            <a:r>
              <a:rPr lang="fr-CA" dirty="0" smtClean="0"/>
              <a:t>grâce à une meilleure compréhension du jeu</a:t>
            </a:r>
          </a:p>
          <a:p>
            <a:endParaRPr lang="fr-CA" dirty="0" smtClean="0"/>
          </a:p>
          <a:p>
            <a:r>
              <a:rPr lang="fr-CA" sz="2200" dirty="0" smtClean="0"/>
              <a:t>Par: Jean-Guy </a:t>
            </a:r>
            <a:r>
              <a:rPr lang="fr-CA" sz="2200" dirty="0" err="1" smtClean="0"/>
              <a:t>Routhier</a:t>
            </a:r>
            <a:endParaRPr lang="fr-CA" sz="2200" dirty="0" smtClean="0"/>
          </a:p>
          <a:p>
            <a:r>
              <a:rPr lang="fr-CA" sz="2200" dirty="0" smtClean="0"/>
              <a:t>Club de curling Laurier Inc.</a:t>
            </a:r>
          </a:p>
          <a:p>
            <a:r>
              <a:rPr lang="fr-CA" sz="2000" dirty="0" smtClean="0"/>
              <a:t>30 septembre 2018</a:t>
            </a:r>
          </a:p>
          <a:p>
            <a:endParaRPr lang="fr-CA" dirty="0"/>
          </a:p>
          <a:p>
            <a:endParaRPr lang="fr-CA" dirty="0" smtClean="0"/>
          </a:p>
        </p:txBody>
      </p:sp>
    </p:spTree>
    <p:extLst>
      <p:ext uri="{BB962C8B-B14F-4D97-AF65-F5344CB8AC3E}">
        <p14:creationId xmlns:p14="http://schemas.microsoft.com/office/powerpoint/2010/main" val="2359549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818415167"/>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fr-CA" dirty="0" smtClean="0"/>
              <a:t>Le Deuxième</a:t>
            </a:r>
            <a:endParaRPr lang="fr-CA" dirty="0"/>
          </a:p>
        </p:txBody>
      </p:sp>
    </p:spTree>
    <p:extLst>
      <p:ext uri="{BB962C8B-B14F-4D97-AF65-F5344CB8AC3E}">
        <p14:creationId xmlns:p14="http://schemas.microsoft.com/office/powerpoint/2010/main" val="2889413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endParaRPr lang="fr-CA" dirty="0" smtClean="0"/>
          </a:p>
          <a:p>
            <a:r>
              <a:rPr lang="fr-CA" dirty="0" smtClean="0"/>
              <a:t>                Joue un </a:t>
            </a:r>
            <a:r>
              <a:rPr lang="fr-CA" b="1" dirty="0" smtClean="0"/>
              <a:t>rôle essentiel </a:t>
            </a:r>
            <a:r>
              <a:rPr lang="fr-CA" dirty="0" smtClean="0"/>
              <a:t>dans toute équipe.</a:t>
            </a:r>
          </a:p>
          <a:p>
            <a:endParaRPr lang="fr-CA" dirty="0" smtClean="0"/>
          </a:p>
          <a:p>
            <a:r>
              <a:rPr lang="fr-CA" dirty="0" smtClean="0"/>
              <a:t>              Doit posséder les </a:t>
            </a:r>
            <a:r>
              <a:rPr lang="fr-CA" b="1" dirty="0" smtClean="0"/>
              <a:t>connaissances</a:t>
            </a:r>
            <a:r>
              <a:rPr lang="fr-CA" dirty="0" smtClean="0"/>
              <a:t> et les            </a:t>
            </a:r>
            <a:r>
              <a:rPr lang="fr-CA" b="1" dirty="0" smtClean="0"/>
              <a:t>habiletés de lanceur du Capitaine</a:t>
            </a:r>
            <a:r>
              <a:rPr lang="fr-CA" dirty="0" smtClean="0"/>
              <a:t> et également être un </a:t>
            </a:r>
            <a:r>
              <a:rPr lang="fr-CA" b="1" dirty="0" smtClean="0"/>
              <a:t>bon balayeur</a:t>
            </a:r>
            <a:r>
              <a:rPr lang="fr-CA" dirty="0" smtClean="0"/>
              <a:t>.</a:t>
            </a:r>
          </a:p>
          <a:p>
            <a:r>
              <a:rPr lang="fr-CA" dirty="0" smtClean="0"/>
              <a:t>             Capable </a:t>
            </a:r>
            <a:r>
              <a:rPr lang="fr-CA" b="1" dirty="0" smtClean="0"/>
              <a:t>d’exécuter des lancers délicats </a:t>
            </a:r>
            <a:r>
              <a:rPr lang="fr-CA" dirty="0" smtClean="0"/>
              <a:t>avec précision afin de rendre la finale de la manche plus facile pour le Capitaine.</a:t>
            </a:r>
          </a:p>
          <a:p>
            <a:r>
              <a:rPr lang="fr-CA" dirty="0" smtClean="0"/>
              <a:t>Rôle de </a:t>
            </a:r>
            <a:r>
              <a:rPr lang="fr-CA" b="1" dirty="0" smtClean="0"/>
              <a:t>tampon</a:t>
            </a:r>
            <a:r>
              <a:rPr lang="fr-CA" dirty="0" smtClean="0"/>
              <a:t> entre les joueurs du front et le capitaine</a:t>
            </a:r>
          </a:p>
          <a:p>
            <a:endParaRPr lang="fr-CA" dirty="0"/>
          </a:p>
        </p:txBody>
      </p:sp>
      <p:sp>
        <p:nvSpPr>
          <p:cNvPr id="3" name="Titre 2"/>
          <p:cNvSpPr>
            <a:spLocks noGrp="1"/>
          </p:cNvSpPr>
          <p:nvPr>
            <p:ph type="title"/>
          </p:nvPr>
        </p:nvSpPr>
        <p:spPr/>
        <p:txBody>
          <a:bodyPr>
            <a:normAutofit/>
          </a:bodyPr>
          <a:lstStyle/>
          <a:p>
            <a:r>
              <a:rPr lang="fr-CA" dirty="0" smtClean="0"/>
              <a:t>Le Troisième ou Vice-capitaine</a:t>
            </a:r>
            <a:endParaRPr lang="fr-CA" dirty="0"/>
          </a:p>
        </p:txBody>
      </p:sp>
      <p:sp>
        <p:nvSpPr>
          <p:cNvPr id="4" name="Bouton d’action : Suivant 3">
            <a:hlinkClick r:id="" action="ppaction://hlinkshowjump?jump=nextslide" highlightClick="1"/>
          </p:cNvPr>
          <p:cNvSpPr/>
          <p:nvPr/>
        </p:nvSpPr>
        <p:spPr>
          <a:xfrm>
            <a:off x="1050701" y="1700808"/>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Plus 4"/>
          <p:cNvSpPr/>
          <p:nvPr/>
        </p:nvSpPr>
        <p:spPr>
          <a:xfrm>
            <a:off x="1050701" y="3789040"/>
            <a:ext cx="712987" cy="57606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Tree>
    <p:extLst>
      <p:ext uri="{BB962C8B-B14F-4D97-AF65-F5344CB8AC3E}">
        <p14:creationId xmlns:p14="http://schemas.microsoft.com/office/powerpoint/2010/main" val="834349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109728" indent="0">
              <a:buNone/>
            </a:pPr>
            <a:r>
              <a:rPr lang="fr-CA" dirty="0" smtClean="0"/>
              <a:t>    Être le </a:t>
            </a:r>
            <a:r>
              <a:rPr lang="fr-CA" b="1" dirty="0" smtClean="0"/>
              <a:t>chef</a:t>
            </a:r>
            <a:r>
              <a:rPr lang="fr-CA" dirty="0" smtClean="0"/>
              <a:t> de l’équipe</a:t>
            </a:r>
          </a:p>
          <a:p>
            <a:r>
              <a:rPr lang="fr-CA" b="1" dirty="0" smtClean="0"/>
              <a:t>Annonce le jeu </a:t>
            </a:r>
            <a:r>
              <a:rPr lang="fr-CA" dirty="0" smtClean="0"/>
              <a:t>et détermine où devrait être placée la brosse (la cible du lanceur).</a:t>
            </a:r>
          </a:p>
          <a:p>
            <a:r>
              <a:rPr lang="fr-CA" dirty="0" smtClean="0"/>
              <a:t>              </a:t>
            </a:r>
            <a:r>
              <a:rPr lang="fr-CA" dirty="0" smtClean="0">
                <a:solidFill>
                  <a:srgbClr val="FF0000"/>
                </a:solidFill>
              </a:rPr>
              <a:t>Doit être en mesure de </a:t>
            </a:r>
            <a:r>
              <a:rPr lang="fr-CA" b="1" dirty="0" smtClean="0">
                <a:solidFill>
                  <a:srgbClr val="FF0000"/>
                </a:solidFill>
              </a:rPr>
              <a:t>lancer, n’importe quelle pierre avec calme, finesse et confiance</a:t>
            </a:r>
            <a:r>
              <a:rPr lang="fr-CA" dirty="0" smtClean="0"/>
              <a:t>.</a:t>
            </a:r>
          </a:p>
          <a:p>
            <a:r>
              <a:rPr lang="fr-CA" dirty="0" smtClean="0"/>
              <a:t>Doit contrôler l’équipe, </a:t>
            </a:r>
          </a:p>
          <a:p>
            <a:r>
              <a:rPr lang="fr-CA" dirty="0" smtClean="0"/>
              <a:t>Doit effectuer le bon choix de lancer, </a:t>
            </a:r>
            <a:r>
              <a:rPr lang="fr-CA" b="1" dirty="0" smtClean="0"/>
              <a:t>(tactique)</a:t>
            </a:r>
          </a:p>
          <a:p>
            <a:r>
              <a:rPr lang="fr-CA" dirty="0" smtClean="0"/>
              <a:t>Décide de la </a:t>
            </a:r>
            <a:r>
              <a:rPr lang="fr-CA" b="1" dirty="0" smtClean="0"/>
              <a:t>stratégie</a:t>
            </a:r>
            <a:r>
              <a:rPr lang="fr-CA" dirty="0" smtClean="0"/>
              <a:t> et dirige le jeu.</a:t>
            </a:r>
          </a:p>
          <a:p>
            <a:pPr marL="109728" indent="0">
              <a:buNone/>
            </a:pPr>
            <a:endParaRPr lang="fr-CA" dirty="0"/>
          </a:p>
        </p:txBody>
      </p:sp>
      <p:sp>
        <p:nvSpPr>
          <p:cNvPr id="3" name="Titre 2"/>
          <p:cNvSpPr>
            <a:spLocks noGrp="1"/>
          </p:cNvSpPr>
          <p:nvPr>
            <p:ph type="title"/>
          </p:nvPr>
        </p:nvSpPr>
        <p:spPr/>
        <p:txBody>
          <a:bodyPr/>
          <a:lstStyle/>
          <a:p>
            <a:r>
              <a:rPr lang="fr-CA" dirty="0" smtClean="0"/>
              <a:t>Le Capitaine, « Skip »</a:t>
            </a:r>
            <a:endParaRPr lang="fr-CA" dirty="0"/>
          </a:p>
        </p:txBody>
      </p:sp>
      <p:sp>
        <p:nvSpPr>
          <p:cNvPr id="4" name="Rectangle 3"/>
          <p:cNvSpPr/>
          <p:nvPr/>
        </p:nvSpPr>
        <p:spPr>
          <a:xfrm>
            <a:off x="2286000" y="2967335"/>
            <a:ext cx="4572000" cy="646331"/>
          </a:xfrm>
          <a:prstGeom prst="rect">
            <a:avLst/>
          </a:prstGeom>
        </p:spPr>
        <p:txBody>
          <a:bodyPr>
            <a:spAutoFit/>
          </a:bodyPr>
          <a:lstStyle/>
          <a:p>
            <a:pPr marL="109728" indent="0" algn="ctr">
              <a:buNone/>
            </a:pPr>
            <a:endParaRPr lang="fr-CA" b="1" dirty="0"/>
          </a:p>
          <a:p>
            <a:pPr marL="109728" indent="0" algn="ctr">
              <a:buNone/>
            </a:pPr>
            <a:endParaRPr lang="fr-CA" b="1" dirty="0"/>
          </a:p>
        </p:txBody>
      </p:sp>
      <p:sp>
        <p:nvSpPr>
          <p:cNvPr id="5" name="Flèche droite 4"/>
          <p:cNvSpPr/>
          <p:nvPr/>
        </p:nvSpPr>
        <p:spPr>
          <a:xfrm>
            <a:off x="974996" y="2820905"/>
            <a:ext cx="978408" cy="484632"/>
          </a:xfrm>
          <a:prstGeom prst="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87190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La </a:t>
            </a:r>
            <a:r>
              <a:rPr lang="fr-CA" b="1" dirty="0" smtClean="0"/>
              <a:t>rotation </a:t>
            </a:r>
            <a:r>
              <a:rPr lang="fr-CA" dirty="0" smtClean="0"/>
              <a:t>dans l’ordre des lanceurs ne suit pas nécessairement la </a:t>
            </a:r>
            <a:r>
              <a:rPr lang="fr-CA" b="1" dirty="0" smtClean="0"/>
              <a:t>position</a:t>
            </a:r>
            <a:r>
              <a:rPr lang="fr-CA" dirty="0" smtClean="0"/>
              <a:t> assignée. </a:t>
            </a:r>
          </a:p>
          <a:p>
            <a:endParaRPr lang="fr-CA" dirty="0" smtClean="0"/>
          </a:p>
          <a:p>
            <a:endParaRPr lang="fr-CA" dirty="0" smtClean="0"/>
          </a:p>
          <a:p>
            <a:endParaRPr lang="fr-CA" dirty="0" smtClean="0"/>
          </a:p>
          <a:p>
            <a:r>
              <a:rPr lang="fr-CA" dirty="0" smtClean="0"/>
              <a:t>Par exemple, les pierres de deuxième peuvent être lancées par le quatrième.</a:t>
            </a:r>
          </a:p>
          <a:p>
            <a:endParaRPr lang="fr-CA" dirty="0"/>
          </a:p>
          <a:p>
            <a:endParaRPr lang="fr-CA" dirty="0" smtClean="0"/>
          </a:p>
        </p:txBody>
      </p:sp>
      <p:sp>
        <p:nvSpPr>
          <p:cNvPr id="3" name="Titre 2"/>
          <p:cNvSpPr>
            <a:spLocks noGrp="1"/>
          </p:cNvSpPr>
          <p:nvPr>
            <p:ph type="title"/>
          </p:nvPr>
        </p:nvSpPr>
        <p:spPr/>
        <p:txBody>
          <a:bodyPr>
            <a:normAutofit fontScale="90000"/>
          </a:bodyPr>
          <a:lstStyle/>
          <a:p>
            <a:r>
              <a:rPr lang="fr-CA" dirty="0" smtClean="0"/>
              <a:t>Position des joueurs et rotation dans l’ordre des lanceurs</a:t>
            </a:r>
            <a:br>
              <a:rPr lang="fr-CA" dirty="0" smtClean="0"/>
            </a:br>
            <a:endParaRPr lang="fr-CA" dirty="0"/>
          </a:p>
        </p:txBody>
      </p:sp>
      <p:sp>
        <p:nvSpPr>
          <p:cNvPr id="4" name="Différent de 3"/>
          <p:cNvSpPr/>
          <p:nvPr/>
        </p:nvSpPr>
        <p:spPr>
          <a:xfrm>
            <a:off x="3635896" y="3043808"/>
            <a:ext cx="914400" cy="9144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Tree>
    <p:extLst>
      <p:ext uri="{BB962C8B-B14F-4D97-AF65-F5344CB8AC3E}">
        <p14:creationId xmlns:p14="http://schemas.microsoft.com/office/powerpoint/2010/main" val="961263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a:t>Très important, une joute peut être gâchée si un </a:t>
            </a:r>
            <a:r>
              <a:rPr lang="fr-CA" dirty="0" smtClean="0"/>
              <a:t>membre de l’équipe </a:t>
            </a:r>
            <a:r>
              <a:rPr lang="fr-CA" dirty="0"/>
              <a:t>n’est </a:t>
            </a:r>
            <a:r>
              <a:rPr lang="fr-CA" b="1" dirty="0"/>
              <a:t>pas</a:t>
            </a:r>
            <a:r>
              <a:rPr lang="fr-CA" dirty="0"/>
              <a:t> </a:t>
            </a:r>
            <a:r>
              <a:rPr lang="fr-CA" b="1" dirty="0"/>
              <a:t>satisfait de la position </a:t>
            </a:r>
            <a:r>
              <a:rPr lang="fr-CA" b="1" dirty="0" smtClean="0"/>
              <a:t>occupée.</a:t>
            </a:r>
            <a:endParaRPr lang="fr-CA" dirty="0" smtClean="0"/>
          </a:p>
          <a:p>
            <a:endParaRPr lang="fr-CA" dirty="0"/>
          </a:p>
          <a:p>
            <a:endParaRPr lang="fr-CA" dirty="0" smtClean="0"/>
          </a:p>
          <a:p>
            <a:r>
              <a:rPr lang="fr-CA" dirty="0" smtClean="0"/>
              <a:t>Ne veut </a:t>
            </a:r>
            <a:r>
              <a:rPr lang="fr-CA" b="1" dirty="0" smtClean="0"/>
              <a:t>pas</a:t>
            </a:r>
            <a:r>
              <a:rPr lang="fr-CA" dirty="0" smtClean="0"/>
              <a:t> </a:t>
            </a:r>
            <a:r>
              <a:rPr lang="fr-CA" b="1" dirty="0" smtClean="0"/>
              <a:t>faire ses classes</a:t>
            </a:r>
            <a:r>
              <a:rPr lang="fr-CA" dirty="0" smtClean="0"/>
              <a:t>, i.e. veut une ascension trop rapide, être trop pressé de devenir Capitaine.</a:t>
            </a:r>
          </a:p>
          <a:p>
            <a:r>
              <a:rPr lang="fr-CA" dirty="0" smtClean="0"/>
              <a:t>Ne </a:t>
            </a:r>
            <a:r>
              <a:rPr lang="fr-CA" b="1" dirty="0" smtClean="0"/>
              <a:t>comprend pas l’importance et le rôle de chaque position </a:t>
            </a:r>
            <a:r>
              <a:rPr lang="fr-CA" dirty="0" smtClean="0"/>
              <a:t>au succès de l’équipe.</a:t>
            </a:r>
          </a:p>
          <a:p>
            <a:endParaRPr lang="fr-CA" dirty="0"/>
          </a:p>
        </p:txBody>
      </p:sp>
      <p:sp>
        <p:nvSpPr>
          <p:cNvPr id="3" name="Titre 2"/>
          <p:cNvSpPr>
            <a:spLocks noGrp="1"/>
          </p:cNvSpPr>
          <p:nvPr>
            <p:ph type="title"/>
          </p:nvPr>
        </p:nvSpPr>
        <p:spPr/>
        <p:txBody>
          <a:bodyPr/>
          <a:lstStyle/>
          <a:p>
            <a:r>
              <a:rPr lang="fr-CA" dirty="0" smtClean="0"/>
              <a:t>Problèmes potentiels</a:t>
            </a:r>
            <a:endParaRPr lang="fr-CA" dirty="0"/>
          </a:p>
        </p:txBody>
      </p:sp>
      <p:sp>
        <p:nvSpPr>
          <p:cNvPr id="4" name="Flèche vers le bas 3"/>
          <p:cNvSpPr/>
          <p:nvPr/>
        </p:nvSpPr>
        <p:spPr>
          <a:xfrm>
            <a:off x="3779912" y="24928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3122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700808"/>
            <a:ext cx="8229600" cy="4525963"/>
          </a:xfrm>
        </p:spPr>
        <p:txBody>
          <a:bodyPr/>
          <a:lstStyle/>
          <a:p>
            <a:r>
              <a:rPr lang="fr-CA" b="1" dirty="0" smtClean="0"/>
              <a:t>Avant de prendre une décision</a:t>
            </a:r>
            <a:r>
              <a:rPr lang="fr-CA" dirty="0" smtClean="0"/>
              <a:t>, </a:t>
            </a:r>
            <a:r>
              <a:rPr lang="fr-CA" dirty="0" smtClean="0">
                <a:solidFill>
                  <a:srgbClr val="FF0000"/>
                </a:solidFill>
              </a:rPr>
              <a:t>le Capitaine </a:t>
            </a:r>
            <a:r>
              <a:rPr lang="fr-CA" dirty="0" smtClean="0"/>
              <a:t>doit :</a:t>
            </a:r>
          </a:p>
          <a:p>
            <a:pPr lvl="1"/>
            <a:endParaRPr lang="fr-CA" dirty="0" smtClean="0"/>
          </a:p>
          <a:p>
            <a:pPr lvl="1"/>
            <a:r>
              <a:rPr lang="fr-CA" sz="2400" dirty="0" smtClean="0"/>
              <a:t>- être conscient de la phase du jeu ( à savoir le regroupement     des manches)  dans laquelle la joute est rendue</a:t>
            </a:r>
          </a:p>
          <a:p>
            <a:pPr lvl="1"/>
            <a:endParaRPr lang="fr-CA" sz="2400" dirty="0" smtClean="0"/>
          </a:p>
          <a:p>
            <a:pPr lvl="1"/>
            <a:r>
              <a:rPr lang="fr-CA" sz="2400" dirty="0" smtClean="0"/>
              <a:t>- être conscient de la phase du jeu à l’intérieur d’une manche dans laquelle la joute est rendue</a:t>
            </a:r>
          </a:p>
          <a:p>
            <a:pPr lvl="1"/>
            <a:endParaRPr lang="fr-CA" sz="2400" dirty="0" smtClean="0"/>
          </a:p>
          <a:p>
            <a:pPr lvl="1"/>
            <a:r>
              <a:rPr lang="fr-CA" sz="2400" dirty="0" smtClean="0"/>
              <a:t>- choisir de conserver ou modifier la stratégie en cours</a:t>
            </a:r>
          </a:p>
          <a:p>
            <a:pPr lvl="1"/>
            <a:endParaRPr lang="fr-CA" sz="2400" dirty="0" smtClean="0"/>
          </a:p>
          <a:p>
            <a:pPr lvl="1"/>
            <a:r>
              <a:rPr lang="fr-CA" sz="2400" dirty="0" smtClean="0"/>
              <a:t>- choisir la tactique appropriée</a:t>
            </a:r>
            <a:endParaRPr lang="fr-CA" sz="2400" dirty="0"/>
          </a:p>
        </p:txBody>
      </p:sp>
      <p:sp>
        <p:nvSpPr>
          <p:cNvPr id="3" name="Titre 2"/>
          <p:cNvSpPr>
            <a:spLocks noGrp="1"/>
          </p:cNvSpPr>
          <p:nvPr>
            <p:ph type="title"/>
          </p:nvPr>
        </p:nvSpPr>
        <p:spPr/>
        <p:txBody>
          <a:bodyPr/>
          <a:lstStyle/>
          <a:p>
            <a:r>
              <a:rPr lang="fr-CA" dirty="0" smtClean="0"/>
              <a:t>Le Capitaine</a:t>
            </a:r>
            <a:endParaRPr lang="fr-CA" dirty="0"/>
          </a:p>
        </p:txBody>
      </p:sp>
    </p:spTree>
    <p:extLst>
      <p:ext uri="{BB962C8B-B14F-4D97-AF65-F5344CB8AC3E}">
        <p14:creationId xmlns:p14="http://schemas.microsoft.com/office/powerpoint/2010/main" val="3987148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Tout comme le Capitaine, tous les autres membres de l’équipe</a:t>
            </a:r>
          </a:p>
          <a:p>
            <a:r>
              <a:rPr lang="fr-CA" dirty="0" smtClean="0"/>
              <a:t>- doivent être conscients de la phase du jeu</a:t>
            </a:r>
          </a:p>
          <a:p>
            <a:r>
              <a:rPr lang="fr-CA" dirty="0" smtClean="0"/>
              <a:t>- de la stratégie en cours</a:t>
            </a:r>
          </a:p>
          <a:p>
            <a:r>
              <a:rPr lang="fr-CA" dirty="0"/>
              <a:t> </a:t>
            </a:r>
            <a:r>
              <a:rPr lang="fr-CA" dirty="0" smtClean="0"/>
              <a:t>- et de la tactique demandée.</a:t>
            </a:r>
            <a:endParaRPr lang="fr-CA" dirty="0"/>
          </a:p>
        </p:txBody>
      </p:sp>
      <p:sp>
        <p:nvSpPr>
          <p:cNvPr id="3" name="Titre 2"/>
          <p:cNvSpPr>
            <a:spLocks noGrp="1"/>
          </p:cNvSpPr>
          <p:nvPr>
            <p:ph type="title"/>
          </p:nvPr>
        </p:nvSpPr>
        <p:spPr/>
        <p:txBody>
          <a:bodyPr/>
          <a:lstStyle/>
          <a:p>
            <a:r>
              <a:rPr lang="fr-CA" dirty="0" smtClean="0"/>
              <a:t>Les autres membres de l’équipe</a:t>
            </a:r>
            <a:endParaRPr lang="fr-CA" dirty="0"/>
          </a:p>
        </p:txBody>
      </p:sp>
    </p:spTree>
    <p:extLst>
      <p:ext uri="{BB962C8B-B14F-4D97-AF65-F5344CB8AC3E}">
        <p14:creationId xmlns:p14="http://schemas.microsoft.com/office/powerpoint/2010/main" val="4032901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09728" indent="0" algn="ctr">
              <a:buNone/>
            </a:pPr>
            <a:endParaRPr lang="fr-CA" sz="2400" b="1" dirty="0" smtClean="0"/>
          </a:p>
          <a:p>
            <a:pPr marL="109728" indent="0" algn="ctr">
              <a:buNone/>
            </a:pPr>
            <a:endParaRPr lang="fr-CA" sz="2400" b="1" dirty="0" smtClean="0"/>
          </a:p>
          <a:p>
            <a:pPr marL="109728" indent="0" algn="ctr">
              <a:buNone/>
            </a:pPr>
            <a:r>
              <a:rPr lang="fr-CA" sz="3600" b="1" dirty="0" smtClean="0"/>
              <a:t>Section 3:</a:t>
            </a:r>
            <a:endParaRPr lang="fr-CA" sz="3600" b="1" dirty="0"/>
          </a:p>
          <a:p>
            <a:pPr marL="109728" indent="0" algn="ctr">
              <a:buNone/>
            </a:pPr>
            <a:endParaRPr lang="fr-CA" sz="3600" b="1" dirty="0"/>
          </a:p>
          <a:p>
            <a:pPr marL="109728" indent="0" algn="ctr">
              <a:buNone/>
            </a:pPr>
            <a:r>
              <a:rPr lang="fr-CA" sz="3600" b="1" dirty="0" smtClean="0"/>
              <a:t>Phases du jeu (regroupement des manches)</a:t>
            </a:r>
            <a:endParaRPr lang="fr-CA" sz="3600" dirty="0"/>
          </a:p>
          <a:p>
            <a:endParaRPr lang="fr-CA"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1226036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432010363"/>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normAutofit fontScale="90000"/>
          </a:bodyPr>
          <a:lstStyle/>
          <a:p>
            <a:r>
              <a:rPr lang="fr-CA" dirty="0" smtClean="0"/>
              <a:t>Phases du jeu (regroupement des manches)</a:t>
            </a:r>
            <a:endParaRPr lang="fr-CA" dirty="0"/>
          </a:p>
        </p:txBody>
      </p:sp>
    </p:spTree>
    <p:extLst>
      <p:ext uri="{BB962C8B-B14F-4D97-AF65-F5344CB8AC3E}">
        <p14:creationId xmlns:p14="http://schemas.microsoft.com/office/powerpoint/2010/main" val="1704705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Les </a:t>
            </a:r>
            <a:r>
              <a:rPr lang="fr-CA" b="1" dirty="0" smtClean="0"/>
              <a:t>deux premières manches </a:t>
            </a:r>
            <a:r>
              <a:rPr lang="fr-CA" dirty="0" smtClean="0"/>
              <a:t>dans une joute de 8 manches sont l’occasion:</a:t>
            </a:r>
          </a:p>
          <a:p>
            <a:r>
              <a:rPr lang="fr-CA" dirty="0" smtClean="0"/>
              <a:t>1-	D’analyser l’état de la </a:t>
            </a:r>
            <a:r>
              <a:rPr lang="fr-CA" b="1" dirty="0" smtClean="0"/>
              <a:t>glace.</a:t>
            </a:r>
            <a:endParaRPr lang="fr-CA" dirty="0" smtClean="0"/>
          </a:p>
          <a:p>
            <a:r>
              <a:rPr lang="fr-CA" dirty="0" smtClean="0"/>
              <a:t>2-	De gagner de l’assurance dans l’</a:t>
            </a:r>
            <a:r>
              <a:rPr lang="fr-CA" b="1" dirty="0" smtClean="0"/>
              <a:t>exécution</a:t>
            </a:r>
            <a:r>
              <a:rPr lang="fr-CA" dirty="0" smtClean="0"/>
              <a:t>.</a:t>
            </a:r>
          </a:p>
          <a:p>
            <a:r>
              <a:rPr lang="fr-CA" dirty="0" smtClean="0"/>
              <a:t>3-	D’adopter un style de jeu </a:t>
            </a:r>
            <a:r>
              <a:rPr lang="fr-CA" b="1" dirty="0" smtClean="0"/>
              <a:t>défensif.</a:t>
            </a:r>
          </a:p>
          <a:p>
            <a:r>
              <a:rPr lang="fr-CA" dirty="0" smtClean="0"/>
              <a:t>4-   De mieux connaître son </a:t>
            </a:r>
            <a:r>
              <a:rPr lang="fr-CA" b="1" dirty="0" smtClean="0"/>
              <a:t>adversaire.</a:t>
            </a:r>
          </a:p>
          <a:p>
            <a:endParaRPr lang="fr-CA" dirty="0"/>
          </a:p>
          <a:p>
            <a:r>
              <a:rPr lang="fr-CA" dirty="0" smtClean="0"/>
              <a:t>C’est la </a:t>
            </a:r>
            <a:r>
              <a:rPr lang="fr-CA" b="1" dirty="0" smtClean="0"/>
              <a:t>phase de reconnaissance </a:t>
            </a:r>
            <a:r>
              <a:rPr lang="fr-CA" b="1" dirty="0" smtClean="0">
                <a:solidFill>
                  <a:srgbClr val="FF0000"/>
                </a:solidFill>
              </a:rPr>
              <a:t>(R)</a:t>
            </a:r>
            <a:r>
              <a:rPr lang="fr-CA" dirty="0" smtClean="0"/>
              <a:t>. </a:t>
            </a:r>
            <a:r>
              <a:rPr lang="fr-CA" dirty="0" smtClean="0">
                <a:solidFill>
                  <a:srgbClr val="FF0000"/>
                </a:solidFill>
              </a:rPr>
              <a:t>( GEDA)</a:t>
            </a:r>
            <a:endParaRPr lang="fr-CA" dirty="0">
              <a:solidFill>
                <a:srgbClr val="FF0000"/>
              </a:solidFill>
            </a:endParaRPr>
          </a:p>
          <a:p>
            <a:endParaRPr lang="fr-CA" dirty="0"/>
          </a:p>
        </p:txBody>
      </p:sp>
      <p:sp>
        <p:nvSpPr>
          <p:cNvPr id="3" name="Titre 2"/>
          <p:cNvSpPr>
            <a:spLocks noGrp="1"/>
          </p:cNvSpPr>
          <p:nvPr>
            <p:ph type="title"/>
          </p:nvPr>
        </p:nvSpPr>
        <p:spPr/>
        <p:txBody>
          <a:bodyPr>
            <a:normAutofit fontScale="90000"/>
          </a:bodyPr>
          <a:lstStyle/>
          <a:p>
            <a:r>
              <a:rPr lang="fr-CA" dirty="0" smtClean="0"/>
              <a:t>Phases du jeu (les deux premières manches)</a:t>
            </a:r>
            <a:endParaRPr lang="fr-CA" dirty="0"/>
          </a:p>
        </p:txBody>
      </p:sp>
    </p:spTree>
    <p:extLst>
      <p:ext uri="{BB962C8B-B14F-4D97-AF65-F5344CB8AC3E}">
        <p14:creationId xmlns:p14="http://schemas.microsoft.com/office/powerpoint/2010/main" val="381399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Ce document s’adresse:</a:t>
            </a:r>
          </a:p>
          <a:p>
            <a:endParaRPr lang="fr-CA" dirty="0"/>
          </a:p>
          <a:p>
            <a:r>
              <a:rPr lang="fr-CA" dirty="0" smtClean="0"/>
              <a:t> principalement aux </a:t>
            </a:r>
            <a:r>
              <a:rPr lang="fr-CA" dirty="0" err="1" smtClean="0"/>
              <a:t>curleurs</a:t>
            </a:r>
            <a:r>
              <a:rPr lang="fr-CA" dirty="0" smtClean="0"/>
              <a:t> et </a:t>
            </a:r>
            <a:r>
              <a:rPr lang="fr-CA" dirty="0" err="1" smtClean="0"/>
              <a:t>curleuses</a:t>
            </a:r>
            <a:r>
              <a:rPr lang="fr-CA" dirty="0" smtClean="0"/>
              <a:t> qui ont quelques années  dans la pratique de ce sport passionnant</a:t>
            </a:r>
          </a:p>
          <a:p>
            <a:endParaRPr lang="fr-CA" dirty="0"/>
          </a:p>
          <a:p>
            <a:r>
              <a:rPr lang="fr-CA" dirty="0" smtClean="0"/>
              <a:t>de même qu’à toute personne qui veut approfondir ses connaissances en matière de curling </a:t>
            </a:r>
          </a:p>
        </p:txBody>
      </p:sp>
      <p:sp>
        <p:nvSpPr>
          <p:cNvPr id="3" name="Titre 2"/>
          <p:cNvSpPr>
            <a:spLocks noGrp="1"/>
          </p:cNvSpPr>
          <p:nvPr>
            <p:ph type="title"/>
          </p:nvPr>
        </p:nvSpPr>
        <p:spPr/>
        <p:txBody>
          <a:bodyPr/>
          <a:lstStyle/>
          <a:p>
            <a:r>
              <a:rPr lang="fr-CA" dirty="0" smtClean="0"/>
              <a:t>Les objectifs poursuivis</a:t>
            </a:r>
            <a:endParaRPr lang="fr-CA" dirty="0"/>
          </a:p>
        </p:txBody>
      </p:sp>
    </p:spTree>
    <p:extLst>
      <p:ext uri="{BB962C8B-B14F-4D97-AF65-F5344CB8AC3E}">
        <p14:creationId xmlns:p14="http://schemas.microsoft.com/office/powerpoint/2010/main" val="2207275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a:bodyPr>
          <a:lstStyle/>
          <a:p>
            <a:r>
              <a:rPr lang="fr-CA" dirty="0" smtClean="0"/>
              <a:t>Les manches </a:t>
            </a:r>
            <a:r>
              <a:rPr lang="fr-CA" b="1" dirty="0" smtClean="0"/>
              <a:t>3 à 7</a:t>
            </a:r>
            <a:r>
              <a:rPr lang="fr-CA" dirty="0" smtClean="0"/>
              <a:t> sont des </a:t>
            </a:r>
            <a:r>
              <a:rPr lang="fr-CA" b="1" dirty="0" smtClean="0"/>
              <a:t>manches de compétition </a:t>
            </a:r>
            <a:r>
              <a:rPr lang="fr-CA" b="1" dirty="0" smtClean="0">
                <a:solidFill>
                  <a:srgbClr val="FF0000"/>
                </a:solidFill>
              </a:rPr>
              <a:t>(C)</a:t>
            </a:r>
            <a:r>
              <a:rPr lang="fr-CA" b="1" dirty="0" smtClean="0"/>
              <a:t>.</a:t>
            </a:r>
          </a:p>
          <a:p>
            <a:r>
              <a:rPr lang="fr-CA" dirty="0" smtClean="0"/>
              <a:t>Ces manches intermédiaires (3 à 6) et la manche 7 </a:t>
            </a:r>
            <a:r>
              <a:rPr lang="fr-CA" b="1" dirty="0" smtClean="0"/>
              <a:t>présentent les plus grands défis </a:t>
            </a:r>
            <a:r>
              <a:rPr lang="fr-CA" dirty="0" smtClean="0"/>
              <a:t>en ce qui a trait aux choix de stratégies et tactiques.</a:t>
            </a:r>
          </a:p>
          <a:p>
            <a:r>
              <a:rPr lang="fr-CA" dirty="0" smtClean="0"/>
              <a:t>La manche  </a:t>
            </a:r>
            <a:r>
              <a:rPr lang="fr-CA" b="1" dirty="0" smtClean="0"/>
              <a:t>6 </a:t>
            </a:r>
            <a:r>
              <a:rPr lang="fr-CA" dirty="0" smtClean="0"/>
              <a:t> est une manche </a:t>
            </a:r>
            <a:r>
              <a:rPr lang="fr-CA" b="1" dirty="0" smtClean="0"/>
              <a:t>charnière</a:t>
            </a:r>
            <a:r>
              <a:rPr lang="fr-CA" dirty="0" smtClean="0"/>
              <a:t>, car c’est bien souvent à cette manche que se décide l’issue de la joute.</a:t>
            </a:r>
          </a:p>
          <a:p>
            <a:r>
              <a:rPr lang="fr-CA" dirty="0" smtClean="0"/>
              <a:t>Les </a:t>
            </a:r>
            <a:r>
              <a:rPr lang="fr-CA" b="1" dirty="0" smtClean="0"/>
              <a:t>Capitaines </a:t>
            </a:r>
            <a:r>
              <a:rPr lang="fr-CA" dirty="0" smtClean="0"/>
              <a:t> doivent faire preuve </a:t>
            </a:r>
            <a:r>
              <a:rPr lang="fr-CA" b="1" dirty="0" smtClean="0"/>
              <a:t>d’initiative et de créativité; </a:t>
            </a:r>
            <a:r>
              <a:rPr lang="fr-CA" dirty="0" smtClean="0"/>
              <a:t>ils évoluent sans cesse au cours de la joute passant de la défensive à l’offensive et vice versa.</a:t>
            </a:r>
          </a:p>
          <a:p>
            <a:r>
              <a:rPr lang="fr-CA" dirty="0" smtClean="0"/>
              <a:t> Un </a:t>
            </a:r>
            <a:r>
              <a:rPr lang="fr-CA" b="1" dirty="0" smtClean="0"/>
              <a:t>objectif</a:t>
            </a:r>
            <a:r>
              <a:rPr lang="fr-CA" dirty="0" smtClean="0"/>
              <a:t> est de mettre </a:t>
            </a:r>
            <a:r>
              <a:rPr lang="fr-CA" b="1" dirty="0" smtClean="0">
                <a:solidFill>
                  <a:srgbClr val="FF0000"/>
                </a:solidFill>
              </a:rPr>
              <a:t>l’adversaire sous pression</a:t>
            </a:r>
            <a:r>
              <a:rPr lang="fr-CA" dirty="0" smtClean="0"/>
              <a:t>.</a:t>
            </a:r>
            <a:endParaRPr lang="fr-CA" dirty="0"/>
          </a:p>
        </p:txBody>
      </p:sp>
      <p:sp>
        <p:nvSpPr>
          <p:cNvPr id="3" name="Titre 2"/>
          <p:cNvSpPr>
            <a:spLocks noGrp="1"/>
          </p:cNvSpPr>
          <p:nvPr>
            <p:ph type="title"/>
          </p:nvPr>
        </p:nvSpPr>
        <p:spPr/>
        <p:txBody>
          <a:bodyPr>
            <a:normAutofit fontScale="90000"/>
          </a:bodyPr>
          <a:lstStyle/>
          <a:p>
            <a:r>
              <a:rPr lang="fr-CA" dirty="0" smtClean="0"/>
              <a:t>Phases du jeu (les manches intermédiaires)</a:t>
            </a:r>
            <a:endParaRPr lang="fr-CA" dirty="0"/>
          </a:p>
        </p:txBody>
      </p:sp>
    </p:spTree>
    <p:extLst>
      <p:ext uri="{BB962C8B-B14F-4D97-AF65-F5344CB8AC3E}">
        <p14:creationId xmlns:p14="http://schemas.microsoft.com/office/powerpoint/2010/main" val="704180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CA" dirty="0" smtClean="0"/>
          </a:p>
          <a:p>
            <a:r>
              <a:rPr lang="fr-CA" dirty="0" smtClean="0"/>
              <a:t>A pointage serré, se décide, bien souvent, l’issue </a:t>
            </a:r>
            <a:r>
              <a:rPr lang="fr-CA" dirty="0"/>
              <a:t>de la </a:t>
            </a:r>
            <a:r>
              <a:rPr lang="fr-CA" dirty="0" smtClean="0"/>
              <a:t>joute, au cours de la manche 8, la </a:t>
            </a:r>
            <a:r>
              <a:rPr lang="fr-CA" b="1" dirty="0" smtClean="0"/>
              <a:t>manche finale </a:t>
            </a:r>
            <a:r>
              <a:rPr lang="fr-CA" b="1" dirty="0" smtClean="0">
                <a:solidFill>
                  <a:srgbClr val="FF0000"/>
                </a:solidFill>
              </a:rPr>
              <a:t>(F)</a:t>
            </a:r>
            <a:r>
              <a:rPr lang="fr-CA" dirty="0" smtClean="0"/>
              <a:t>.</a:t>
            </a:r>
          </a:p>
          <a:p>
            <a:pPr marL="109728" indent="0">
              <a:buNone/>
            </a:pPr>
            <a:r>
              <a:rPr lang="fr-CA" dirty="0" smtClean="0"/>
              <a:t> </a:t>
            </a:r>
            <a:endParaRPr lang="fr-CA" dirty="0"/>
          </a:p>
          <a:p>
            <a:endParaRPr lang="fr-CA" dirty="0"/>
          </a:p>
          <a:p>
            <a:r>
              <a:rPr lang="fr-CA" dirty="0" smtClean="0"/>
              <a:t>Stratégie et tactiques sont très importantes à cette étape de la joute.</a:t>
            </a:r>
          </a:p>
          <a:p>
            <a:endParaRPr lang="fr-CA" dirty="0"/>
          </a:p>
        </p:txBody>
      </p:sp>
      <p:sp>
        <p:nvSpPr>
          <p:cNvPr id="3" name="Titre 2"/>
          <p:cNvSpPr>
            <a:spLocks noGrp="1"/>
          </p:cNvSpPr>
          <p:nvPr>
            <p:ph type="title"/>
          </p:nvPr>
        </p:nvSpPr>
        <p:spPr/>
        <p:txBody>
          <a:bodyPr>
            <a:normAutofit/>
          </a:bodyPr>
          <a:lstStyle/>
          <a:p>
            <a:r>
              <a:rPr lang="fr-CA" dirty="0" smtClean="0"/>
              <a:t>Phases du jeu (la manche finale)</a:t>
            </a:r>
            <a:endParaRPr lang="fr-CA" dirty="0"/>
          </a:p>
        </p:txBody>
      </p:sp>
    </p:spTree>
    <p:extLst>
      <p:ext uri="{BB962C8B-B14F-4D97-AF65-F5344CB8AC3E}">
        <p14:creationId xmlns:p14="http://schemas.microsoft.com/office/powerpoint/2010/main" val="1965112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708975430"/>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normAutofit fontScale="90000"/>
          </a:bodyPr>
          <a:lstStyle/>
          <a:p>
            <a:r>
              <a:rPr lang="fr-CA" dirty="0" smtClean="0"/>
              <a:t>Phases du jeu (regroupement des manches)  </a:t>
            </a:r>
            <a:r>
              <a:rPr lang="fr-CA" dirty="0" smtClean="0">
                <a:solidFill>
                  <a:srgbClr val="FF0000"/>
                </a:solidFill>
              </a:rPr>
              <a:t>rappel</a:t>
            </a:r>
            <a:endParaRPr lang="fr-CA" dirty="0">
              <a:solidFill>
                <a:srgbClr val="FF0000"/>
              </a:solidFill>
            </a:endParaRPr>
          </a:p>
        </p:txBody>
      </p:sp>
    </p:spTree>
    <p:extLst>
      <p:ext uri="{BB962C8B-B14F-4D97-AF65-F5344CB8AC3E}">
        <p14:creationId xmlns:p14="http://schemas.microsoft.com/office/powerpoint/2010/main" val="511668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09728" indent="0" algn="ctr">
              <a:buNone/>
            </a:pPr>
            <a:endParaRPr lang="fr-CA" sz="2800" b="1" dirty="0"/>
          </a:p>
          <a:p>
            <a:pPr marL="109728" indent="0" algn="ctr">
              <a:buNone/>
            </a:pPr>
            <a:endParaRPr lang="fr-CA" sz="2800" b="1" dirty="0" smtClean="0"/>
          </a:p>
          <a:p>
            <a:pPr marL="109728" indent="0" algn="ctr">
              <a:buNone/>
            </a:pPr>
            <a:r>
              <a:rPr lang="fr-CA" sz="3600" b="1" dirty="0" smtClean="0"/>
              <a:t>Section 4:</a:t>
            </a:r>
            <a:endParaRPr lang="fr-CA" sz="3600" b="1" dirty="0"/>
          </a:p>
          <a:p>
            <a:pPr marL="109728" indent="0" algn="ctr">
              <a:buNone/>
            </a:pPr>
            <a:endParaRPr lang="fr-CA" sz="3600" b="1" dirty="0"/>
          </a:p>
          <a:p>
            <a:pPr marL="109728" indent="0" algn="ctr">
              <a:buNone/>
            </a:pPr>
            <a:r>
              <a:rPr lang="fr-CA" sz="3600" b="1" dirty="0"/>
              <a:t>Phases du jeu </a:t>
            </a:r>
            <a:r>
              <a:rPr lang="fr-CA" sz="3600" b="1" dirty="0" smtClean="0"/>
              <a:t>(intérieur d’une manche)</a:t>
            </a:r>
            <a:endParaRPr lang="fr-CA" sz="3600" dirty="0"/>
          </a:p>
          <a:p>
            <a:endParaRPr lang="fr-CA" dirty="0"/>
          </a:p>
          <a:p>
            <a:endParaRPr lang="fr-CA"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2060591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Il </a:t>
            </a:r>
            <a:r>
              <a:rPr lang="fr-CA" dirty="0"/>
              <a:t>y a </a:t>
            </a:r>
            <a:r>
              <a:rPr lang="fr-CA" b="1" dirty="0"/>
              <a:t>4 phases</a:t>
            </a:r>
            <a:r>
              <a:rPr lang="fr-CA" dirty="0" smtClean="0"/>
              <a:t>,</a:t>
            </a:r>
          </a:p>
          <a:p>
            <a:r>
              <a:rPr lang="fr-CA" dirty="0" smtClean="0"/>
              <a:t> </a:t>
            </a:r>
          </a:p>
          <a:p>
            <a:r>
              <a:rPr lang="fr-CA" b="1" dirty="0" smtClean="0"/>
              <a:t>1-	Ouverture </a:t>
            </a:r>
            <a:r>
              <a:rPr lang="fr-CA" b="1" dirty="0"/>
              <a:t>(</a:t>
            </a:r>
            <a:r>
              <a:rPr lang="fr-CA" b="1" dirty="0">
                <a:solidFill>
                  <a:srgbClr val="FF0000"/>
                </a:solidFill>
              </a:rPr>
              <a:t>O</a:t>
            </a:r>
            <a:r>
              <a:rPr lang="fr-CA" b="1" dirty="0" smtClean="0"/>
              <a:t>),</a:t>
            </a:r>
          </a:p>
          <a:p>
            <a:r>
              <a:rPr lang="fr-CA" b="1" dirty="0" smtClean="0"/>
              <a:t>2-   Positionnement </a:t>
            </a:r>
            <a:r>
              <a:rPr lang="fr-CA" b="1" dirty="0"/>
              <a:t>pour le combat (</a:t>
            </a:r>
            <a:r>
              <a:rPr lang="fr-CA" b="1" dirty="0">
                <a:solidFill>
                  <a:srgbClr val="FF0000"/>
                </a:solidFill>
              </a:rPr>
              <a:t>P</a:t>
            </a:r>
            <a:r>
              <a:rPr lang="fr-CA" b="1" dirty="0" smtClean="0"/>
              <a:t>),</a:t>
            </a:r>
          </a:p>
          <a:p>
            <a:r>
              <a:rPr lang="fr-CA" b="1" dirty="0" smtClean="0"/>
              <a:t>3-	Combat </a:t>
            </a:r>
            <a:r>
              <a:rPr lang="fr-CA" b="1" dirty="0"/>
              <a:t>(</a:t>
            </a:r>
            <a:r>
              <a:rPr lang="fr-CA" b="1" dirty="0">
                <a:solidFill>
                  <a:srgbClr val="FF0000"/>
                </a:solidFill>
              </a:rPr>
              <a:t>C</a:t>
            </a:r>
            <a:r>
              <a:rPr lang="fr-CA" b="1" dirty="0" smtClean="0"/>
              <a:t>)</a:t>
            </a:r>
          </a:p>
          <a:p>
            <a:pPr marL="109728" indent="0">
              <a:buNone/>
            </a:pPr>
            <a:r>
              <a:rPr lang="fr-CA" b="1" dirty="0"/>
              <a:t> </a:t>
            </a:r>
            <a:r>
              <a:rPr lang="fr-CA" b="1" dirty="0" smtClean="0"/>
              <a:t>  4-   </a:t>
            </a:r>
            <a:r>
              <a:rPr lang="fr-CA" b="1" dirty="0"/>
              <a:t>Finale (</a:t>
            </a:r>
            <a:r>
              <a:rPr lang="fr-CA" b="1" dirty="0">
                <a:solidFill>
                  <a:srgbClr val="FF0000"/>
                </a:solidFill>
              </a:rPr>
              <a:t>F</a:t>
            </a:r>
            <a:r>
              <a:rPr lang="fr-CA" b="1" dirty="0" smtClean="0"/>
              <a:t>).</a:t>
            </a:r>
          </a:p>
          <a:p>
            <a:pPr marL="109728" indent="0">
              <a:buNone/>
            </a:pPr>
            <a:endParaRPr lang="fr-CA" dirty="0"/>
          </a:p>
          <a:p>
            <a:pPr marL="109728" indent="0">
              <a:buNone/>
            </a:pPr>
            <a:r>
              <a:rPr lang="fr-CA" sz="3600" b="1" dirty="0" smtClean="0">
                <a:solidFill>
                  <a:srgbClr val="FF0000"/>
                </a:solidFill>
              </a:rPr>
              <a:t> </a:t>
            </a:r>
            <a:r>
              <a:rPr lang="fr-CA" sz="3600" b="1" dirty="0">
                <a:solidFill>
                  <a:srgbClr val="FF0000"/>
                </a:solidFill>
              </a:rPr>
              <a:t>(OPCF)</a:t>
            </a:r>
          </a:p>
          <a:p>
            <a:endParaRPr lang="fr-CA" dirty="0"/>
          </a:p>
        </p:txBody>
      </p:sp>
      <p:sp>
        <p:nvSpPr>
          <p:cNvPr id="3" name="Titre 2"/>
          <p:cNvSpPr>
            <a:spLocks noGrp="1"/>
          </p:cNvSpPr>
          <p:nvPr>
            <p:ph type="title"/>
          </p:nvPr>
        </p:nvSpPr>
        <p:spPr/>
        <p:txBody>
          <a:bodyPr>
            <a:normAutofit fontScale="90000"/>
          </a:bodyPr>
          <a:lstStyle/>
          <a:p>
            <a:r>
              <a:rPr lang="fr-CA" dirty="0" smtClean="0"/>
              <a:t>Phases du jeu ( intérieur d’une manche)</a:t>
            </a:r>
            <a:endParaRPr lang="fr-CA" dirty="0"/>
          </a:p>
        </p:txBody>
      </p:sp>
    </p:spTree>
    <p:extLst>
      <p:ext uri="{BB962C8B-B14F-4D97-AF65-F5344CB8AC3E}">
        <p14:creationId xmlns:p14="http://schemas.microsoft.com/office/powerpoint/2010/main" val="4259245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CA" dirty="0" smtClean="0"/>
          </a:p>
          <a:p>
            <a:r>
              <a:rPr lang="fr-CA" b="1" dirty="0" smtClean="0"/>
              <a:t>L’Ouverture</a:t>
            </a:r>
            <a:r>
              <a:rPr lang="fr-CA" dirty="0" smtClean="0"/>
              <a:t> regroupe les </a:t>
            </a:r>
            <a:r>
              <a:rPr lang="fr-CA" dirty="0" smtClean="0">
                <a:solidFill>
                  <a:srgbClr val="FF0000"/>
                </a:solidFill>
              </a:rPr>
              <a:t>pierres 1 et 2</a:t>
            </a:r>
            <a:r>
              <a:rPr lang="fr-CA" dirty="0" smtClean="0"/>
              <a:t>; </a:t>
            </a:r>
            <a:r>
              <a:rPr lang="fr-CA" b="1" dirty="0" smtClean="0"/>
              <a:t>elle annonce la stratégie à venir</a:t>
            </a:r>
            <a:r>
              <a:rPr lang="fr-CA" dirty="0" smtClean="0"/>
              <a:t> dans cette manche. Les pierres de Premier.</a:t>
            </a:r>
          </a:p>
          <a:p>
            <a:r>
              <a:rPr lang="fr-CA" dirty="0" smtClean="0"/>
              <a:t>L’Ouverture vise à </a:t>
            </a:r>
            <a:r>
              <a:rPr lang="fr-CA" b="1" dirty="0" smtClean="0"/>
              <a:t>occuper</a:t>
            </a:r>
            <a:r>
              <a:rPr lang="fr-CA" dirty="0" smtClean="0"/>
              <a:t> le plus rapidement et le plus efficacement les </a:t>
            </a:r>
            <a:r>
              <a:rPr lang="fr-CA" b="1" dirty="0" smtClean="0"/>
              <a:t>positions stratégiques </a:t>
            </a:r>
            <a:r>
              <a:rPr lang="fr-CA" dirty="0" smtClean="0"/>
              <a:t>attendues. </a:t>
            </a:r>
          </a:p>
          <a:p>
            <a:endParaRPr lang="fr-CA" dirty="0"/>
          </a:p>
          <a:p>
            <a:r>
              <a:rPr lang="fr-CA" dirty="0" smtClean="0"/>
              <a:t>(le centre, zone du 4 pieds, en position défensive ou la maison à 3</a:t>
            </a:r>
            <a:r>
              <a:rPr lang="fr-CA" baseline="30000" dirty="0" smtClean="0"/>
              <a:t>ième</a:t>
            </a:r>
            <a:r>
              <a:rPr lang="fr-CA" dirty="0" smtClean="0"/>
              <a:t>  et 9</a:t>
            </a:r>
            <a:r>
              <a:rPr lang="fr-CA" baseline="30000" dirty="0" smtClean="0"/>
              <a:t>ième</a:t>
            </a:r>
            <a:r>
              <a:rPr lang="fr-CA" dirty="0" smtClean="0"/>
              <a:t>  heure en position offensive)  </a:t>
            </a:r>
          </a:p>
          <a:p>
            <a:endParaRPr lang="fr-CA" dirty="0"/>
          </a:p>
          <a:p>
            <a:endParaRPr lang="fr-CA" dirty="0"/>
          </a:p>
        </p:txBody>
      </p:sp>
      <p:sp>
        <p:nvSpPr>
          <p:cNvPr id="3" name="Titre 2"/>
          <p:cNvSpPr>
            <a:spLocks noGrp="1"/>
          </p:cNvSpPr>
          <p:nvPr>
            <p:ph type="title"/>
          </p:nvPr>
        </p:nvSpPr>
        <p:spPr>
          <a:xfrm>
            <a:off x="683568" y="548680"/>
            <a:ext cx="8229600" cy="1143000"/>
          </a:xfrm>
        </p:spPr>
        <p:txBody>
          <a:bodyPr>
            <a:normAutofit fontScale="90000"/>
          </a:bodyPr>
          <a:lstStyle/>
          <a:p>
            <a:r>
              <a:rPr lang="fr-CA" dirty="0" smtClean="0"/>
              <a:t>Phases du jeu (intérieur d’une manche) (Ouverture)</a:t>
            </a:r>
            <a:endParaRPr lang="fr-CA" dirty="0"/>
          </a:p>
        </p:txBody>
      </p:sp>
    </p:spTree>
    <p:extLst>
      <p:ext uri="{BB962C8B-B14F-4D97-AF65-F5344CB8AC3E}">
        <p14:creationId xmlns:p14="http://schemas.microsoft.com/office/powerpoint/2010/main" val="1185673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495300"/>
            <a:ext cx="8229600" cy="1143000"/>
          </a:xfrm>
        </p:spPr>
        <p:txBody>
          <a:bodyPr>
            <a:normAutofit/>
          </a:bodyPr>
          <a:lstStyle/>
          <a:p>
            <a:r>
              <a:rPr lang="fr-CA" dirty="0" smtClean="0"/>
              <a:t>Piste (Les  Positions Stratégiques)</a:t>
            </a:r>
            <a:endParaRPr lang="fr-CA"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63688" y="3165628"/>
            <a:ext cx="5631802" cy="1832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a:spLocks noChangeArrowheads="1"/>
          </p:cNvSpPr>
          <p:nvPr/>
        </p:nvSpPr>
        <p:spPr bwMode="auto">
          <a:xfrm>
            <a:off x="2411760" y="857189"/>
            <a:ext cx="5328592" cy="232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CA" sz="1100" dirty="0" smtClean="0"/>
              <a:t>DS</a:t>
            </a:r>
          </a:p>
          <a:p>
            <a:r>
              <a:rPr lang="fr-CA" sz="1100" dirty="0"/>
              <a:t>s</a:t>
            </a:r>
            <a:endParaRPr lang="fr-CA" sz="1100" dirty="0" smtClean="0"/>
          </a:p>
          <a:p>
            <a:r>
              <a:rPr lang="fr-CA" sz="1100" dirty="0" smtClean="0"/>
              <a:t>S</a:t>
            </a:r>
            <a:endParaRPr lang="fr-CA" sz="1100" dirty="0"/>
          </a:p>
          <a:p>
            <a:pPr marL="0" marR="0" lvl="0" indent="0" algn="l" defTabSz="914400" rtl="0" eaLnBrk="0" fontAlgn="base" latinLnBrk="0" hangingPunct="0">
              <a:lnSpc>
                <a:spcPct val="100000"/>
              </a:lnSpc>
              <a:spcBef>
                <a:spcPct val="0"/>
              </a:spcBef>
              <a:spcAft>
                <a:spcPct val="0"/>
              </a:spcAft>
              <a:buClrTx/>
              <a:buSzTx/>
              <a:buFontTx/>
              <a:buNone/>
              <a:tabLst/>
            </a:pPr>
            <a:r>
              <a:rPr lang="fr-CA" altLang="fr-FR" sz="1600" dirty="0" smtClean="0">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fr-CA" altLang="fr-FR" sz="16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CA" altLang="fr-FR"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CA" altLang="fr-FR" sz="16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CA" altLang="fr-FR" sz="16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CA" altLang="fr-FR" sz="16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CA" altLang="fr-FR" sz="1600" dirty="0" smtClean="0">
                <a:solidFill>
                  <a:srgbClr val="FF0000"/>
                </a:solidFill>
                <a:latin typeface="Arial" pitchFamily="34" charset="0"/>
                <a:cs typeface="Arial" pitchFamily="34" charset="0"/>
              </a:rPr>
              <a:t>Le centre                                3</a:t>
            </a:r>
            <a:r>
              <a:rPr lang="fr-CA" altLang="fr-FR" sz="1600" baseline="30000" dirty="0" smtClean="0">
                <a:solidFill>
                  <a:srgbClr val="FF0000"/>
                </a:solidFill>
                <a:latin typeface="Arial" pitchFamily="34" charset="0"/>
                <a:cs typeface="Arial" pitchFamily="34" charset="0"/>
              </a:rPr>
              <a:t>ième</a:t>
            </a:r>
            <a:r>
              <a:rPr lang="fr-CA" altLang="fr-FR" sz="1600" dirty="0" smtClean="0">
                <a:solidFill>
                  <a:srgbClr val="FF0000"/>
                </a:solidFill>
                <a:latin typeface="Arial" pitchFamily="34" charset="0"/>
                <a:cs typeface="Arial" pitchFamily="34" charset="0"/>
              </a:rPr>
              <a:t> et 9</a:t>
            </a:r>
            <a:r>
              <a:rPr lang="fr-CA" altLang="fr-FR" sz="1600" baseline="30000" dirty="0" smtClean="0">
                <a:solidFill>
                  <a:srgbClr val="FF0000"/>
                </a:solidFill>
                <a:latin typeface="Arial" pitchFamily="34" charset="0"/>
                <a:cs typeface="Arial" pitchFamily="34" charset="0"/>
              </a:rPr>
              <a:t>ième</a:t>
            </a:r>
            <a:r>
              <a:rPr lang="fr-CA" altLang="fr-FR" sz="1600" dirty="0" smtClean="0">
                <a:solidFill>
                  <a:srgbClr val="FF0000"/>
                </a:solidFill>
                <a:latin typeface="Arial" pitchFamily="34" charset="0"/>
                <a:cs typeface="Arial" pitchFamily="34" charset="0"/>
              </a:rPr>
              <a:t> heure</a:t>
            </a:r>
            <a:endParaRPr kumimoji="0" lang="fr-CA" altLang="fr-FR" sz="1600" b="0" i="0" u="none" strike="noStrike" cap="none" normalizeH="0" baseline="0" dirty="0" smtClean="0">
              <a:ln>
                <a:noFill/>
              </a:ln>
              <a:solidFill>
                <a:srgbClr val="FF0000"/>
              </a:solidFill>
              <a:effectLst/>
              <a:latin typeface="Arial" pitchFamily="34" charset="0"/>
              <a:cs typeface="Arial" pitchFamily="34" charset="0"/>
            </a:endParaRPr>
          </a:p>
        </p:txBody>
      </p:sp>
      <p:cxnSp>
        <p:nvCxnSpPr>
          <p:cNvPr id="5" name="Connecteur en angle 4"/>
          <p:cNvCxnSpPr/>
          <p:nvPr/>
        </p:nvCxnSpPr>
        <p:spPr>
          <a:xfrm>
            <a:off x="2699792" y="3170666"/>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5436096" y="3170666"/>
            <a:ext cx="57606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6068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Le </a:t>
            </a:r>
            <a:r>
              <a:rPr lang="fr-CA" b="1" dirty="0" smtClean="0"/>
              <a:t>Positionnement </a:t>
            </a:r>
            <a:r>
              <a:rPr lang="fr-CA" dirty="0"/>
              <a:t>pour le </a:t>
            </a:r>
            <a:r>
              <a:rPr lang="fr-CA" dirty="0" smtClean="0"/>
              <a:t>combat regroupe les </a:t>
            </a:r>
            <a:r>
              <a:rPr lang="fr-CA" dirty="0" smtClean="0">
                <a:solidFill>
                  <a:srgbClr val="FF0000"/>
                </a:solidFill>
              </a:rPr>
              <a:t>pierres 3 et 4</a:t>
            </a:r>
            <a:r>
              <a:rPr lang="fr-CA" dirty="0" smtClean="0"/>
              <a:t>. Les pierres de Deuxième.</a:t>
            </a:r>
          </a:p>
          <a:p>
            <a:r>
              <a:rPr lang="fr-CA" dirty="0" smtClean="0"/>
              <a:t>L’objectif est </a:t>
            </a:r>
            <a:r>
              <a:rPr lang="fr-CA" b="1" dirty="0" smtClean="0"/>
              <a:t>d’obtenir la meilleure position </a:t>
            </a:r>
            <a:r>
              <a:rPr lang="fr-CA" dirty="0"/>
              <a:t>de terrain, </a:t>
            </a:r>
            <a:r>
              <a:rPr lang="fr-CA" dirty="0" smtClean="0"/>
              <a:t>un avantage </a:t>
            </a:r>
            <a:r>
              <a:rPr lang="fr-CA" dirty="0"/>
              <a:t>du nombre de pierres en </a:t>
            </a:r>
            <a:r>
              <a:rPr lang="fr-CA" dirty="0" smtClean="0"/>
              <a:t>jeu et/ou un avantage en regard du positionnement de ces dernières </a:t>
            </a:r>
            <a:r>
              <a:rPr lang="fr-CA" b="1" dirty="0" smtClean="0">
                <a:solidFill>
                  <a:srgbClr val="00B050"/>
                </a:solidFill>
              </a:rPr>
              <a:t>en préparation de l’attaque qui s’en vient </a:t>
            </a:r>
            <a:r>
              <a:rPr lang="fr-CA" b="1" dirty="0" smtClean="0">
                <a:solidFill>
                  <a:srgbClr val="FF0000"/>
                </a:solidFill>
              </a:rPr>
              <a:t>ou de la défensive en cours</a:t>
            </a:r>
            <a:r>
              <a:rPr lang="fr-CA" dirty="0" smtClean="0">
                <a:solidFill>
                  <a:srgbClr val="FF0000"/>
                </a:solidFill>
              </a:rPr>
              <a:t>.</a:t>
            </a:r>
            <a:endParaRPr lang="fr-CA" dirty="0">
              <a:solidFill>
                <a:srgbClr val="FF0000"/>
              </a:solidFill>
            </a:endParaRPr>
          </a:p>
        </p:txBody>
      </p:sp>
      <p:sp>
        <p:nvSpPr>
          <p:cNvPr id="3" name="Titre 2"/>
          <p:cNvSpPr>
            <a:spLocks noGrp="1"/>
          </p:cNvSpPr>
          <p:nvPr>
            <p:ph type="title"/>
          </p:nvPr>
        </p:nvSpPr>
        <p:spPr>
          <a:xfrm>
            <a:off x="539552" y="260648"/>
            <a:ext cx="8229600" cy="1143000"/>
          </a:xfrm>
        </p:spPr>
        <p:txBody>
          <a:bodyPr>
            <a:normAutofit fontScale="90000"/>
          </a:bodyPr>
          <a:lstStyle/>
          <a:p>
            <a:r>
              <a:rPr lang="fr-CA" dirty="0"/>
              <a:t>Phases du jeu (intérieur d’une </a:t>
            </a:r>
            <a:r>
              <a:rPr lang="fr-CA" dirty="0" smtClean="0"/>
              <a:t>manche) (le Positionnement)</a:t>
            </a:r>
            <a:endParaRPr lang="fr-CA" dirty="0"/>
          </a:p>
        </p:txBody>
      </p:sp>
    </p:spTree>
    <p:extLst>
      <p:ext uri="{BB962C8B-B14F-4D97-AF65-F5344CB8AC3E}">
        <p14:creationId xmlns:p14="http://schemas.microsoft.com/office/powerpoint/2010/main" val="1809527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412776"/>
            <a:ext cx="8229600" cy="4525963"/>
          </a:xfrm>
        </p:spPr>
        <p:txBody>
          <a:bodyPr>
            <a:normAutofit fontScale="85000" lnSpcReduction="10000"/>
          </a:bodyPr>
          <a:lstStyle/>
          <a:p>
            <a:endParaRPr lang="fr-CA" dirty="0" smtClean="0"/>
          </a:p>
          <a:p>
            <a:r>
              <a:rPr lang="fr-CA" dirty="0" smtClean="0"/>
              <a:t>Avec les </a:t>
            </a:r>
            <a:r>
              <a:rPr lang="fr-CA" dirty="0" smtClean="0">
                <a:solidFill>
                  <a:srgbClr val="FF0000"/>
                </a:solidFill>
              </a:rPr>
              <a:t>pierres 5 et 6</a:t>
            </a:r>
            <a:r>
              <a:rPr lang="fr-CA" dirty="0" smtClean="0"/>
              <a:t>, </a:t>
            </a:r>
            <a:r>
              <a:rPr lang="fr-CA" b="1" dirty="0" smtClean="0"/>
              <a:t>le Combat </a:t>
            </a:r>
            <a:r>
              <a:rPr lang="fr-CA" dirty="0" smtClean="0"/>
              <a:t>(C) est définitivement engagé.  Les pierres de Troisième (Vice-Capitaine)</a:t>
            </a:r>
          </a:p>
          <a:p>
            <a:pPr lvl="4"/>
            <a:endParaRPr lang="fr-CA" dirty="0" smtClean="0"/>
          </a:p>
          <a:p>
            <a:endParaRPr lang="fr-CA" dirty="0" smtClean="0"/>
          </a:p>
          <a:p>
            <a:endParaRPr lang="fr-CA" dirty="0" smtClean="0"/>
          </a:p>
          <a:p>
            <a:r>
              <a:rPr lang="fr-CA" dirty="0" smtClean="0"/>
              <a:t>C’est ici que la </a:t>
            </a:r>
            <a:r>
              <a:rPr lang="fr-CA" b="1" dirty="0" smtClean="0"/>
              <a:t>créativité</a:t>
            </a:r>
            <a:r>
              <a:rPr lang="fr-CA" dirty="0"/>
              <a:t> </a:t>
            </a:r>
            <a:r>
              <a:rPr lang="fr-CA" b="1" dirty="0" smtClean="0"/>
              <a:t>et l’initiative </a:t>
            </a:r>
            <a:r>
              <a:rPr lang="fr-CA" dirty="0" smtClean="0"/>
              <a:t>du Capitaine sont mises à rude épreuve.</a:t>
            </a:r>
          </a:p>
          <a:p>
            <a:r>
              <a:rPr lang="fr-CA" dirty="0" smtClean="0"/>
              <a:t>Aussi, ces pierres peuvent faciliter la tâche du Capitaine ou la lui compliquer énormément, </a:t>
            </a:r>
            <a:r>
              <a:rPr lang="fr-CA" b="1" dirty="0" smtClean="0"/>
              <a:t>dépendant de l’exécution</a:t>
            </a:r>
            <a:r>
              <a:rPr lang="fr-CA" dirty="0" smtClean="0"/>
              <a:t>. </a:t>
            </a:r>
            <a:endParaRPr lang="fr-CA" dirty="0"/>
          </a:p>
          <a:p>
            <a:r>
              <a:rPr lang="fr-CA" dirty="0" smtClean="0"/>
              <a:t>Les pierres 5 et 6 ont aussi </a:t>
            </a:r>
            <a:r>
              <a:rPr lang="fr-CA" b="1" dirty="0" smtClean="0"/>
              <a:t>un rôle charnière</a:t>
            </a:r>
            <a:r>
              <a:rPr lang="fr-CA" dirty="0" smtClean="0"/>
              <a:t>, car dépendant de la situation analysée par la Capitaine, un changement de stratégie peut être décidé. </a:t>
            </a:r>
            <a:r>
              <a:rPr lang="fr-CA" b="1" dirty="0" smtClean="0">
                <a:solidFill>
                  <a:srgbClr val="FF0000"/>
                </a:solidFill>
              </a:rPr>
              <a:t>(point de décision)</a:t>
            </a:r>
            <a:endParaRPr lang="fr-CA" b="1" dirty="0">
              <a:solidFill>
                <a:srgbClr val="FF0000"/>
              </a:solidFill>
            </a:endParaRPr>
          </a:p>
        </p:txBody>
      </p:sp>
      <p:sp>
        <p:nvSpPr>
          <p:cNvPr id="3" name="Titre 2"/>
          <p:cNvSpPr>
            <a:spLocks noGrp="1"/>
          </p:cNvSpPr>
          <p:nvPr>
            <p:ph type="title"/>
          </p:nvPr>
        </p:nvSpPr>
        <p:spPr/>
        <p:txBody>
          <a:bodyPr>
            <a:normAutofit fontScale="90000"/>
          </a:bodyPr>
          <a:lstStyle/>
          <a:p>
            <a:r>
              <a:rPr lang="fr-CA" dirty="0"/>
              <a:t>Phases du jeu (intérieur d’une </a:t>
            </a:r>
            <a:r>
              <a:rPr lang="fr-CA" dirty="0" smtClean="0"/>
              <a:t>manche) (le Combat)</a:t>
            </a:r>
            <a:endParaRPr lang="fr-CA" dirty="0"/>
          </a:p>
        </p:txBody>
      </p:sp>
      <p:sp>
        <p:nvSpPr>
          <p:cNvPr id="4" name="Flèche vers le bas 3"/>
          <p:cNvSpPr/>
          <p:nvPr/>
        </p:nvSpPr>
        <p:spPr>
          <a:xfrm>
            <a:off x="4046813" y="249289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623488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Avec les </a:t>
            </a:r>
            <a:r>
              <a:rPr lang="fr-CA" dirty="0" smtClean="0">
                <a:solidFill>
                  <a:srgbClr val="FF0000"/>
                </a:solidFill>
              </a:rPr>
              <a:t>pierres 7 et 8, </a:t>
            </a:r>
            <a:r>
              <a:rPr lang="fr-CA" dirty="0" smtClean="0"/>
              <a:t>on passe à la ronde </a:t>
            </a:r>
            <a:r>
              <a:rPr lang="fr-CA" b="1" dirty="0" smtClean="0"/>
              <a:t>Finale</a:t>
            </a:r>
            <a:r>
              <a:rPr lang="fr-CA" dirty="0" smtClean="0"/>
              <a:t>. Les pierres de Capitaine.</a:t>
            </a:r>
          </a:p>
          <a:p>
            <a:r>
              <a:rPr lang="fr-CA" dirty="0" smtClean="0"/>
              <a:t>Cette Finale </a:t>
            </a:r>
            <a:r>
              <a:rPr lang="fr-CA" b="1" dirty="0" smtClean="0"/>
              <a:t>décide habituellement du </a:t>
            </a:r>
            <a:r>
              <a:rPr lang="fr-CA" dirty="0" smtClean="0"/>
              <a:t>résultat de la manche en fonction de la stratégie amorcée précédemment (offensive ou défensive).</a:t>
            </a:r>
          </a:p>
          <a:p>
            <a:r>
              <a:rPr lang="fr-CA" dirty="0" smtClean="0"/>
              <a:t>Ces pierres décident bien souvent du résultat de la joute elle-même, surtout si on est en fin de joute (8</a:t>
            </a:r>
            <a:r>
              <a:rPr lang="fr-CA" baseline="30000" dirty="0" smtClean="0"/>
              <a:t>ième</a:t>
            </a:r>
            <a:r>
              <a:rPr lang="fr-CA" dirty="0" smtClean="0"/>
              <a:t> bout).</a:t>
            </a:r>
          </a:p>
        </p:txBody>
      </p:sp>
      <p:sp>
        <p:nvSpPr>
          <p:cNvPr id="3" name="Titre 2"/>
          <p:cNvSpPr>
            <a:spLocks noGrp="1"/>
          </p:cNvSpPr>
          <p:nvPr>
            <p:ph type="title"/>
          </p:nvPr>
        </p:nvSpPr>
        <p:spPr/>
        <p:txBody>
          <a:bodyPr>
            <a:normAutofit fontScale="90000"/>
          </a:bodyPr>
          <a:lstStyle/>
          <a:p>
            <a:r>
              <a:rPr lang="fr-CA" dirty="0"/>
              <a:t>Phases du jeu (intérieur d’une </a:t>
            </a:r>
            <a:r>
              <a:rPr lang="fr-CA" dirty="0" smtClean="0"/>
              <a:t>manche) ( la Finale)</a:t>
            </a:r>
            <a:endParaRPr lang="fr-CA" dirty="0"/>
          </a:p>
        </p:txBody>
      </p:sp>
    </p:spTree>
    <p:extLst>
      <p:ext uri="{BB962C8B-B14F-4D97-AF65-F5344CB8AC3E}">
        <p14:creationId xmlns:p14="http://schemas.microsoft.com/office/powerpoint/2010/main" val="301142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smtClean="0"/>
              <a:t>1- Le jeu de curling</a:t>
            </a:r>
          </a:p>
          <a:p>
            <a:r>
              <a:rPr lang="fr-CA" dirty="0" smtClean="0"/>
              <a:t>2- Positions et habiletés requises des joueurs</a:t>
            </a:r>
          </a:p>
          <a:p>
            <a:r>
              <a:rPr lang="fr-CA" dirty="0" smtClean="0"/>
              <a:t>3- Phases du jeu ( regroupement des manches)</a:t>
            </a:r>
          </a:p>
          <a:p>
            <a:r>
              <a:rPr lang="fr-CA" dirty="0" smtClean="0"/>
              <a:t>4- Phases du jeu (intérieur d’une manche)</a:t>
            </a:r>
          </a:p>
          <a:p>
            <a:r>
              <a:rPr lang="fr-CA" dirty="0" smtClean="0"/>
              <a:t>5- Stratégies en général</a:t>
            </a:r>
          </a:p>
          <a:p>
            <a:r>
              <a:rPr lang="fr-CA" dirty="0" smtClean="0"/>
              <a:t>6- Tactiques en général</a:t>
            </a:r>
          </a:p>
          <a:p>
            <a:r>
              <a:rPr lang="fr-CA" dirty="0" smtClean="0"/>
              <a:t>7- La communication</a:t>
            </a:r>
          </a:p>
          <a:p>
            <a:r>
              <a:rPr lang="fr-CA" dirty="0"/>
              <a:t>8</a:t>
            </a:r>
            <a:r>
              <a:rPr lang="fr-CA" dirty="0" smtClean="0"/>
              <a:t>- Avantages psychologiques</a:t>
            </a:r>
            <a:endParaRPr lang="fr-CA" dirty="0"/>
          </a:p>
        </p:txBody>
      </p:sp>
      <p:sp>
        <p:nvSpPr>
          <p:cNvPr id="3" name="Titre 2"/>
          <p:cNvSpPr>
            <a:spLocks noGrp="1"/>
          </p:cNvSpPr>
          <p:nvPr>
            <p:ph type="title"/>
          </p:nvPr>
        </p:nvSpPr>
        <p:spPr/>
        <p:txBody>
          <a:bodyPr/>
          <a:lstStyle/>
          <a:p>
            <a:r>
              <a:rPr lang="fr-CA" dirty="0" smtClean="0"/>
              <a:t>Table des matières</a:t>
            </a:r>
            <a:endParaRPr lang="fr-CA" dirty="0"/>
          </a:p>
        </p:txBody>
      </p:sp>
    </p:spTree>
    <p:extLst>
      <p:ext uri="{BB962C8B-B14F-4D97-AF65-F5344CB8AC3E}">
        <p14:creationId xmlns:p14="http://schemas.microsoft.com/office/powerpoint/2010/main" val="972281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smtClean="0"/>
          </a:p>
          <a:p>
            <a:r>
              <a:rPr lang="fr-CA" dirty="0" smtClean="0"/>
              <a:t>Il </a:t>
            </a:r>
            <a:r>
              <a:rPr lang="fr-CA" dirty="0"/>
              <a:t>y a </a:t>
            </a:r>
            <a:r>
              <a:rPr lang="fr-CA" b="1" dirty="0"/>
              <a:t>4 phases</a:t>
            </a:r>
            <a:r>
              <a:rPr lang="fr-CA" dirty="0" smtClean="0"/>
              <a:t>,</a:t>
            </a:r>
          </a:p>
          <a:p>
            <a:r>
              <a:rPr lang="fr-CA" dirty="0" smtClean="0"/>
              <a:t> </a:t>
            </a:r>
          </a:p>
          <a:p>
            <a:r>
              <a:rPr lang="fr-CA" b="1" dirty="0" smtClean="0"/>
              <a:t>1-	Ouverture </a:t>
            </a:r>
            <a:r>
              <a:rPr lang="fr-CA" b="1" dirty="0"/>
              <a:t>(</a:t>
            </a:r>
            <a:r>
              <a:rPr lang="fr-CA" b="1" dirty="0">
                <a:solidFill>
                  <a:srgbClr val="FF0000"/>
                </a:solidFill>
              </a:rPr>
              <a:t>O</a:t>
            </a:r>
            <a:r>
              <a:rPr lang="fr-CA" b="1" dirty="0" smtClean="0"/>
              <a:t>),</a:t>
            </a:r>
          </a:p>
          <a:p>
            <a:r>
              <a:rPr lang="fr-CA" b="1" dirty="0" smtClean="0"/>
              <a:t>2-   Positionnement </a:t>
            </a:r>
            <a:r>
              <a:rPr lang="fr-CA" b="1" dirty="0"/>
              <a:t>pour le combat (</a:t>
            </a:r>
            <a:r>
              <a:rPr lang="fr-CA" b="1" dirty="0">
                <a:solidFill>
                  <a:srgbClr val="FF0000"/>
                </a:solidFill>
              </a:rPr>
              <a:t>P</a:t>
            </a:r>
            <a:r>
              <a:rPr lang="fr-CA" b="1" dirty="0" smtClean="0"/>
              <a:t>),</a:t>
            </a:r>
          </a:p>
          <a:p>
            <a:r>
              <a:rPr lang="fr-CA" b="1" dirty="0" smtClean="0"/>
              <a:t>3-	Combat </a:t>
            </a:r>
            <a:r>
              <a:rPr lang="fr-CA" b="1" dirty="0"/>
              <a:t>(</a:t>
            </a:r>
            <a:r>
              <a:rPr lang="fr-CA" b="1" dirty="0">
                <a:solidFill>
                  <a:srgbClr val="FF0000"/>
                </a:solidFill>
              </a:rPr>
              <a:t>C</a:t>
            </a:r>
            <a:r>
              <a:rPr lang="fr-CA" b="1" dirty="0" smtClean="0"/>
              <a:t>)</a:t>
            </a:r>
          </a:p>
          <a:p>
            <a:pPr marL="109728" indent="0">
              <a:buNone/>
            </a:pPr>
            <a:r>
              <a:rPr lang="fr-CA" b="1" dirty="0"/>
              <a:t> </a:t>
            </a:r>
            <a:r>
              <a:rPr lang="fr-CA" b="1" dirty="0" smtClean="0"/>
              <a:t>  4-   </a:t>
            </a:r>
            <a:r>
              <a:rPr lang="fr-CA" b="1" dirty="0"/>
              <a:t>Finale (</a:t>
            </a:r>
            <a:r>
              <a:rPr lang="fr-CA" b="1" dirty="0">
                <a:solidFill>
                  <a:srgbClr val="FF0000"/>
                </a:solidFill>
              </a:rPr>
              <a:t>F</a:t>
            </a:r>
            <a:r>
              <a:rPr lang="fr-CA" b="1" dirty="0" smtClean="0"/>
              <a:t>).</a:t>
            </a:r>
          </a:p>
          <a:p>
            <a:pPr marL="109728" indent="0">
              <a:buNone/>
            </a:pPr>
            <a:endParaRPr lang="fr-CA" dirty="0"/>
          </a:p>
          <a:p>
            <a:pPr marL="109728" indent="0">
              <a:buNone/>
            </a:pPr>
            <a:r>
              <a:rPr lang="fr-CA" sz="3600" b="1" dirty="0" smtClean="0">
                <a:solidFill>
                  <a:srgbClr val="FF0000"/>
                </a:solidFill>
              </a:rPr>
              <a:t> </a:t>
            </a:r>
            <a:r>
              <a:rPr lang="fr-CA" sz="3600" b="1" dirty="0">
                <a:solidFill>
                  <a:srgbClr val="FF0000"/>
                </a:solidFill>
              </a:rPr>
              <a:t>(OPCF)</a:t>
            </a:r>
          </a:p>
          <a:p>
            <a:endParaRPr lang="fr-CA" dirty="0"/>
          </a:p>
        </p:txBody>
      </p:sp>
      <p:sp>
        <p:nvSpPr>
          <p:cNvPr id="3" name="Titre 2"/>
          <p:cNvSpPr>
            <a:spLocks noGrp="1"/>
          </p:cNvSpPr>
          <p:nvPr>
            <p:ph type="title"/>
          </p:nvPr>
        </p:nvSpPr>
        <p:spPr/>
        <p:txBody>
          <a:bodyPr>
            <a:normAutofit fontScale="90000"/>
          </a:bodyPr>
          <a:lstStyle/>
          <a:p>
            <a:r>
              <a:rPr lang="fr-CA" dirty="0" smtClean="0"/>
              <a:t>Phases du jeu ( intérieur d’une manche) </a:t>
            </a:r>
            <a:r>
              <a:rPr lang="fr-CA" dirty="0" smtClean="0">
                <a:solidFill>
                  <a:srgbClr val="FF0000"/>
                </a:solidFill>
              </a:rPr>
              <a:t>rappel</a:t>
            </a:r>
            <a:endParaRPr lang="fr-CA" dirty="0">
              <a:solidFill>
                <a:srgbClr val="FF0000"/>
              </a:solidFill>
            </a:endParaRPr>
          </a:p>
        </p:txBody>
      </p:sp>
    </p:spTree>
    <p:extLst>
      <p:ext uri="{BB962C8B-B14F-4D97-AF65-F5344CB8AC3E}">
        <p14:creationId xmlns:p14="http://schemas.microsoft.com/office/powerpoint/2010/main" val="2265132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A chaque </a:t>
            </a:r>
            <a:r>
              <a:rPr lang="fr-CA" b="1" dirty="0" smtClean="0"/>
              <a:t>fin de son tour </a:t>
            </a:r>
            <a:r>
              <a:rPr lang="fr-CA" dirty="0" smtClean="0"/>
              <a:t>à jouer dans une manche,</a:t>
            </a:r>
          </a:p>
          <a:p>
            <a:endParaRPr lang="fr-CA" dirty="0" smtClean="0"/>
          </a:p>
          <a:p>
            <a:pPr marL="109728" indent="0">
              <a:buNone/>
            </a:pPr>
            <a:r>
              <a:rPr lang="fr-CA" dirty="0" smtClean="0"/>
              <a:t> il faut se demander:</a:t>
            </a:r>
          </a:p>
          <a:p>
            <a:pPr marL="109728" indent="0">
              <a:buNone/>
            </a:pPr>
            <a:endParaRPr lang="fr-CA" dirty="0"/>
          </a:p>
          <a:p>
            <a:pPr marL="109728" indent="0">
              <a:buNone/>
            </a:pPr>
            <a:r>
              <a:rPr lang="fr-CA" dirty="0" smtClean="0"/>
              <a:t>1- Est-ce que j’ai </a:t>
            </a:r>
            <a:r>
              <a:rPr lang="fr-CA" b="1" dirty="0" smtClean="0"/>
              <a:t>mieux jouer que mon vis-à-vis</a:t>
            </a:r>
            <a:r>
              <a:rPr lang="fr-CA" dirty="0" smtClean="0"/>
              <a:t>?</a:t>
            </a:r>
          </a:p>
          <a:p>
            <a:pPr marL="109728" indent="0">
              <a:buNone/>
            </a:pPr>
            <a:endParaRPr lang="fr-CA" dirty="0" smtClean="0"/>
          </a:p>
          <a:p>
            <a:pPr marL="109728" indent="0">
              <a:buNone/>
            </a:pPr>
            <a:r>
              <a:rPr lang="fr-CA" dirty="0" smtClean="0"/>
              <a:t>2- Grâce à la qualité de mon jeu, est-ce que j’ai </a:t>
            </a:r>
            <a:r>
              <a:rPr lang="fr-CA" b="1" dirty="0" smtClean="0"/>
              <a:t>placé mon équipe en avance ou en meilleure position?</a:t>
            </a:r>
            <a:endParaRPr lang="fr-CA" b="1" dirty="0"/>
          </a:p>
        </p:txBody>
      </p:sp>
      <p:sp>
        <p:nvSpPr>
          <p:cNvPr id="3" name="Titre 2"/>
          <p:cNvSpPr>
            <a:spLocks noGrp="1"/>
          </p:cNvSpPr>
          <p:nvPr>
            <p:ph type="title"/>
          </p:nvPr>
        </p:nvSpPr>
        <p:spPr/>
        <p:txBody>
          <a:bodyPr>
            <a:normAutofit fontScale="90000"/>
          </a:bodyPr>
          <a:lstStyle/>
          <a:p>
            <a:r>
              <a:rPr lang="fr-CA" dirty="0" smtClean="0"/>
              <a:t>Évaluation continue de sa performance</a:t>
            </a:r>
            <a:endParaRPr lang="fr-CA" dirty="0"/>
          </a:p>
        </p:txBody>
      </p:sp>
    </p:spTree>
    <p:extLst>
      <p:ext uri="{BB962C8B-B14F-4D97-AF65-F5344CB8AC3E}">
        <p14:creationId xmlns:p14="http://schemas.microsoft.com/office/powerpoint/2010/main" val="3989872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CA" dirty="0"/>
          </a:p>
          <a:p>
            <a:endParaRPr lang="fr-CA" dirty="0" smtClean="0"/>
          </a:p>
          <a:p>
            <a:pPr algn="ctr"/>
            <a:r>
              <a:rPr lang="fr-CA" sz="3600" b="1" dirty="0" smtClean="0"/>
              <a:t>Section 5</a:t>
            </a:r>
            <a:endParaRPr lang="fr-CA" sz="3600" b="1" dirty="0"/>
          </a:p>
          <a:p>
            <a:endParaRPr lang="fr-CA" sz="3600" dirty="0"/>
          </a:p>
          <a:p>
            <a:pPr algn="ctr"/>
            <a:r>
              <a:rPr lang="fr-CA" sz="3600" b="1" dirty="0" smtClean="0"/>
              <a:t>Stratégies en général</a:t>
            </a:r>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13748400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32500" lnSpcReduction="20000"/>
          </a:bodyPr>
          <a:lstStyle/>
          <a:p>
            <a:r>
              <a:rPr lang="fr-CA" sz="9600" b="1" dirty="0" smtClean="0"/>
              <a:t>Garde de zone protégée (GZP-5)</a:t>
            </a:r>
          </a:p>
          <a:p>
            <a:endParaRPr lang="fr-CA" sz="9600" dirty="0" smtClean="0"/>
          </a:p>
          <a:p>
            <a:r>
              <a:rPr lang="fr-CA" sz="9600" dirty="0" smtClean="0"/>
              <a:t>Surface entre la ligne de </a:t>
            </a:r>
            <a:r>
              <a:rPr lang="fr-CA" sz="9600" dirty="0" smtClean="0"/>
              <a:t>jeu et </a:t>
            </a:r>
            <a:r>
              <a:rPr lang="fr-CA" sz="9600" dirty="0" smtClean="0"/>
              <a:t>la ligne de T  sans compter la maison.</a:t>
            </a:r>
          </a:p>
          <a:p>
            <a:endParaRPr lang="fr-CA" sz="9600" dirty="0" smtClean="0"/>
          </a:p>
          <a:p>
            <a:r>
              <a:rPr lang="fr-CA" sz="9600" dirty="0" smtClean="0"/>
              <a:t>Aucune pierre de l’adversaire  ne peut être sortie du jeu jusqu’à ce que les 5 premières pierres (pierres du Premier de chaque équipe + la première pierre du Second de l’équipe qui n’a pas le marteau) soient jouées.</a:t>
            </a:r>
          </a:p>
          <a:p>
            <a:r>
              <a:rPr lang="fr-CA" dirty="0" smtClean="0"/>
              <a:t>.</a:t>
            </a:r>
            <a:endParaRPr lang="fr-CA" dirty="0"/>
          </a:p>
        </p:txBody>
      </p:sp>
      <p:sp>
        <p:nvSpPr>
          <p:cNvPr id="3" name="Titre 2"/>
          <p:cNvSpPr>
            <a:spLocks noGrp="1"/>
          </p:cNvSpPr>
          <p:nvPr>
            <p:ph type="title"/>
          </p:nvPr>
        </p:nvSpPr>
        <p:spPr/>
        <p:txBody>
          <a:bodyPr>
            <a:normAutofit/>
          </a:bodyPr>
          <a:lstStyle/>
          <a:p>
            <a:r>
              <a:rPr lang="fr-CA" dirty="0" smtClean="0"/>
              <a:t>Garde de zone protégée</a:t>
            </a:r>
            <a:endParaRPr lang="fr-CA" dirty="0"/>
          </a:p>
        </p:txBody>
      </p:sp>
    </p:spTree>
    <p:extLst>
      <p:ext uri="{BB962C8B-B14F-4D97-AF65-F5344CB8AC3E}">
        <p14:creationId xmlns:p14="http://schemas.microsoft.com/office/powerpoint/2010/main" val="1408575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Différence entre stratégie et tactique:</a:t>
            </a:r>
          </a:p>
          <a:p>
            <a:endParaRPr lang="fr-CA" dirty="0" smtClean="0"/>
          </a:p>
          <a:p>
            <a:endParaRPr lang="fr-CA" dirty="0" smtClean="0"/>
          </a:p>
          <a:p>
            <a:endParaRPr lang="fr-CA" dirty="0"/>
          </a:p>
          <a:p>
            <a:endParaRPr lang="fr-CA" dirty="0" smtClean="0"/>
          </a:p>
          <a:p>
            <a:r>
              <a:rPr lang="fr-CA" dirty="0" smtClean="0"/>
              <a:t>La </a:t>
            </a:r>
            <a:r>
              <a:rPr lang="fr-CA" b="1" dirty="0" smtClean="0"/>
              <a:t>stratégie</a:t>
            </a:r>
            <a:r>
              <a:rPr lang="fr-CA" dirty="0" smtClean="0"/>
              <a:t> se réfère au </a:t>
            </a:r>
            <a:r>
              <a:rPr lang="fr-CA" b="1" dirty="0" smtClean="0"/>
              <a:t>plan</a:t>
            </a:r>
            <a:r>
              <a:rPr lang="fr-CA" dirty="0" smtClean="0"/>
              <a:t> général</a:t>
            </a:r>
          </a:p>
          <a:p>
            <a:endParaRPr lang="fr-CA" dirty="0"/>
          </a:p>
          <a:p>
            <a:r>
              <a:rPr lang="fr-CA" dirty="0" smtClean="0"/>
              <a:t> tandis que la </a:t>
            </a:r>
            <a:r>
              <a:rPr lang="fr-CA" b="1" dirty="0" smtClean="0"/>
              <a:t>tactique </a:t>
            </a:r>
            <a:r>
              <a:rPr lang="fr-CA" dirty="0" smtClean="0"/>
              <a:t>s’adresse à </a:t>
            </a:r>
            <a:r>
              <a:rPr lang="fr-CA" b="1" dirty="0" smtClean="0"/>
              <a:t>l’exécution.</a:t>
            </a:r>
            <a:endParaRPr lang="fr-CA" b="1" dirty="0"/>
          </a:p>
        </p:txBody>
      </p:sp>
      <p:sp>
        <p:nvSpPr>
          <p:cNvPr id="3" name="Titre 2"/>
          <p:cNvSpPr>
            <a:spLocks noGrp="1"/>
          </p:cNvSpPr>
          <p:nvPr>
            <p:ph type="title"/>
          </p:nvPr>
        </p:nvSpPr>
        <p:spPr/>
        <p:txBody>
          <a:bodyPr/>
          <a:lstStyle/>
          <a:p>
            <a:r>
              <a:rPr lang="fr-CA" dirty="0" smtClean="0"/>
              <a:t>Stratégie et Tactique</a:t>
            </a:r>
            <a:endParaRPr lang="fr-CA" dirty="0"/>
          </a:p>
        </p:txBody>
      </p:sp>
      <p:sp>
        <p:nvSpPr>
          <p:cNvPr id="4" name="Différent de 3"/>
          <p:cNvSpPr/>
          <p:nvPr/>
        </p:nvSpPr>
        <p:spPr>
          <a:xfrm>
            <a:off x="3347864" y="2401685"/>
            <a:ext cx="914400" cy="9144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Tree>
    <p:extLst>
      <p:ext uri="{BB962C8B-B14F-4D97-AF65-F5344CB8AC3E}">
        <p14:creationId xmlns:p14="http://schemas.microsoft.com/office/powerpoint/2010/main" val="462235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Les feux de circulation (couleur stratégique)</a:t>
            </a:r>
          </a:p>
          <a:p>
            <a:endParaRPr lang="fr-CA" dirty="0"/>
          </a:p>
          <a:p>
            <a:r>
              <a:rPr lang="fr-CA" dirty="0" smtClean="0">
                <a:solidFill>
                  <a:srgbClr val="FF0000"/>
                </a:solidFill>
              </a:rPr>
              <a:t>Rouge: Stratégie de protection</a:t>
            </a:r>
          </a:p>
          <a:p>
            <a:endParaRPr lang="fr-CA" dirty="0"/>
          </a:p>
          <a:p>
            <a:r>
              <a:rPr lang="fr-CA" dirty="0" smtClean="0">
                <a:solidFill>
                  <a:srgbClr val="FFC000"/>
                </a:solidFill>
              </a:rPr>
              <a:t>Jaune:  Stratégie de prudence</a:t>
            </a:r>
          </a:p>
          <a:p>
            <a:endParaRPr lang="fr-CA" dirty="0"/>
          </a:p>
          <a:p>
            <a:r>
              <a:rPr lang="fr-CA" dirty="0" smtClean="0">
                <a:solidFill>
                  <a:srgbClr val="00B050"/>
                </a:solidFill>
              </a:rPr>
              <a:t>Vert:     Stratégie de poursuite</a:t>
            </a:r>
            <a:endParaRPr lang="fr-CA" dirty="0">
              <a:solidFill>
                <a:srgbClr val="00B050"/>
              </a:solidFill>
            </a:endParaRPr>
          </a:p>
        </p:txBody>
      </p:sp>
      <p:sp>
        <p:nvSpPr>
          <p:cNvPr id="3" name="Titre 2"/>
          <p:cNvSpPr>
            <a:spLocks noGrp="1"/>
          </p:cNvSpPr>
          <p:nvPr>
            <p:ph type="title"/>
          </p:nvPr>
        </p:nvSpPr>
        <p:spPr/>
        <p:txBody>
          <a:bodyPr>
            <a:normAutofit/>
          </a:bodyPr>
          <a:lstStyle/>
          <a:p>
            <a:r>
              <a:rPr lang="fr-CA" dirty="0"/>
              <a:t>Stratégies </a:t>
            </a:r>
            <a:r>
              <a:rPr lang="fr-CA" dirty="0" smtClean="0"/>
              <a:t>( les feux de circulation)</a:t>
            </a:r>
            <a:endParaRPr lang="fr-CA" dirty="0"/>
          </a:p>
        </p:txBody>
      </p:sp>
    </p:spTree>
    <p:extLst>
      <p:ext uri="{BB962C8B-B14F-4D97-AF65-F5344CB8AC3E}">
        <p14:creationId xmlns:p14="http://schemas.microsoft.com/office/powerpoint/2010/main" val="2635638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CA" sz="2800" b="1" dirty="0" smtClean="0"/>
              <a:t>De façon générale, sans </a:t>
            </a:r>
            <a:r>
              <a:rPr lang="fr-CA" sz="2800" b="1" dirty="0"/>
              <a:t>le marteau</a:t>
            </a:r>
            <a:r>
              <a:rPr lang="fr-CA" sz="2800" dirty="0"/>
              <a:t>, </a:t>
            </a:r>
            <a:r>
              <a:rPr lang="fr-CA" sz="2800" dirty="0" smtClean="0">
                <a:solidFill>
                  <a:srgbClr val="FF0000"/>
                </a:solidFill>
              </a:rPr>
              <a:t> </a:t>
            </a:r>
            <a:r>
              <a:rPr lang="fr-CA" sz="2800" dirty="0" smtClean="0"/>
              <a:t>les </a:t>
            </a:r>
            <a:r>
              <a:rPr lang="fr-CA" sz="2800" dirty="0"/>
              <a:t>pierres du </a:t>
            </a:r>
            <a:r>
              <a:rPr lang="fr-CA" sz="2800" dirty="0" smtClean="0"/>
              <a:t>Premier </a:t>
            </a:r>
            <a:r>
              <a:rPr lang="fr-CA" sz="2800" dirty="0"/>
              <a:t>deviennent des gardes éloignés, ou près de la maison ou dans la maison</a:t>
            </a:r>
            <a:r>
              <a:rPr lang="fr-CA" sz="2800" dirty="0" smtClean="0"/>
              <a:t>. Le but est de </a:t>
            </a:r>
            <a:r>
              <a:rPr lang="fr-CA" sz="2800" dirty="0" smtClean="0">
                <a:solidFill>
                  <a:srgbClr val="FF0000"/>
                </a:solidFill>
              </a:rPr>
              <a:t>bloquer </a:t>
            </a:r>
            <a:r>
              <a:rPr lang="fr-CA" sz="2800" dirty="0">
                <a:solidFill>
                  <a:srgbClr val="FF0000"/>
                </a:solidFill>
              </a:rPr>
              <a:t>le centre</a:t>
            </a:r>
            <a:r>
              <a:rPr lang="fr-CA" sz="2800" dirty="0"/>
              <a:t>. </a:t>
            </a:r>
            <a:r>
              <a:rPr lang="fr-CA" sz="2800" dirty="0" smtClean="0"/>
              <a:t>(fermer la </a:t>
            </a:r>
            <a:r>
              <a:rPr lang="fr-CA" sz="2800" dirty="0"/>
              <a:t>clé)</a:t>
            </a:r>
          </a:p>
          <a:p>
            <a:r>
              <a:rPr lang="fr-CA" sz="2800" dirty="0" smtClean="0"/>
              <a:t> </a:t>
            </a:r>
            <a:r>
              <a:rPr lang="fr-CA" sz="2800" b="1" dirty="0" smtClean="0"/>
              <a:t>Avec </a:t>
            </a:r>
            <a:r>
              <a:rPr lang="fr-CA" sz="2800" b="1" dirty="0"/>
              <a:t>le marteau</a:t>
            </a:r>
            <a:r>
              <a:rPr lang="fr-CA" sz="2800" dirty="0"/>
              <a:t>, </a:t>
            </a:r>
            <a:r>
              <a:rPr lang="fr-CA" sz="2800" dirty="0" smtClean="0"/>
              <a:t>les pierres sont demandées de </a:t>
            </a:r>
            <a:r>
              <a:rPr lang="fr-CA" sz="2800" dirty="0"/>
              <a:t>chaque côté de la maison (3</a:t>
            </a:r>
            <a:r>
              <a:rPr lang="fr-CA" sz="2800" baseline="30000" dirty="0"/>
              <a:t>ième</a:t>
            </a:r>
            <a:r>
              <a:rPr lang="fr-CA" sz="2800" dirty="0"/>
              <a:t>  heure et 9</a:t>
            </a:r>
            <a:r>
              <a:rPr lang="fr-CA" sz="2800" baseline="30000" dirty="0"/>
              <a:t>ième</a:t>
            </a:r>
            <a:r>
              <a:rPr lang="fr-CA" sz="2800" dirty="0"/>
              <a:t> heure). </a:t>
            </a:r>
            <a:r>
              <a:rPr lang="fr-CA" sz="2800" dirty="0">
                <a:solidFill>
                  <a:srgbClr val="FF0000"/>
                </a:solidFill>
              </a:rPr>
              <a:t>Garder </a:t>
            </a:r>
            <a:r>
              <a:rPr lang="fr-CA" sz="2800" dirty="0" smtClean="0">
                <a:solidFill>
                  <a:srgbClr val="FF0000"/>
                </a:solidFill>
              </a:rPr>
              <a:t>le </a:t>
            </a:r>
            <a:r>
              <a:rPr lang="fr-CA" sz="2800" dirty="0">
                <a:solidFill>
                  <a:srgbClr val="FF0000"/>
                </a:solidFill>
              </a:rPr>
              <a:t>centre libre </a:t>
            </a:r>
            <a:r>
              <a:rPr lang="fr-CA" sz="2800" dirty="0"/>
              <a:t>avec les autres pierres et marquer des points</a:t>
            </a:r>
          </a:p>
          <a:p>
            <a:r>
              <a:rPr lang="fr-CA" sz="2800" dirty="0"/>
              <a:t>Dans certaines circonstances en fin de partie (avantage marqué) les pierres peuvent être lancées dans le garage, à travers de la </a:t>
            </a:r>
            <a:r>
              <a:rPr lang="fr-CA" sz="2800" dirty="0" smtClean="0"/>
              <a:t>maison.</a:t>
            </a:r>
            <a:endParaRPr lang="fr-CA" dirty="0"/>
          </a:p>
        </p:txBody>
      </p:sp>
      <p:sp>
        <p:nvSpPr>
          <p:cNvPr id="3" name="Titre 2"/>
          <p:cNvSpPr>
            <a:spLocks noGrp="1"/>
          </p:cNvSpPr>
          <p:nvPr>
            <p:ph type="title"/>
          </p:nvPr>
        </p:nvSpPr>
        <p:spPr/>
        <p:txBody>
          <a:bodyPr>
            <a:normAutofit/>
          </a:bodyPr>
          <a:lstStyle/>
          <a:p>
            <a:r>
              <a:rPr lang="fr-CA" dirty="0" smtClean="0"/>
              <a:t>Les pierres d’ouverture</a:t>
            </a:r>
            <a:endParaRPr lang="fr-CA" dirty="0"/>
          </a:p>
        </p:txBody>
      </p:sp>
    </p:spTree>
    <p:extLst>
      <p:ext uri="{BB962C8B-B14F-4D97-AF65-F5344CB8AC3E}">
        <p14:creationId xmlns:p14="http://schemas.microsoft.com/office/powerpoint/2010/main" val="1947806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endParaRPr lang="fr-CA" dirty="0" smtClean="0"/>
          </a:p>
          <a:p>
            <a:endParaRPr lang="fr-CA" dirty="0"/>
          </a:p>
          <a:p>
            <a:r>
              <a:rPr lang="fr-CA" dirty="0" smtClean="0"/>
              <a:t>Comme aux échecs, seules les pierres de Premier, les </a:t>
            </a:r>
            <a:r>
              <a:rPr lang="fr-CA" b="1" dirty="0" smtClean="0"/>
              <a:t>pierres d’ouverture, </a:t>
            </a:r>
            <a:r>
              <a:rPr lang="fr-CA" dirty="0" smtClean="0"/>
              <a:t>ont fait l’objet d’une certaine théorie, les combinaisons étant très nombreuses par la suite.</a:t>
            </a:r>
          </a:p>
        </p:txBody>
      </p:sp>
      <p:sp>
        <p:nvSpPr>
          <p:cNvPr id="3" name="Titre 2"/>
          <p:cNvSpPr>
            <a:spLocks noGrp="1"/>
          </p:cNvSpPr>
          <p:nvPr>
            <p:ph type="title"/>
          </p:nvPr>
        </p:nvSpPr>
        <p:spPr/>
        <p:txBody>
          <a:bodyPr>
            <a:normAutofit/>
          </a:bodyPr>
          <a:lstStyle/>
          <a:p>
            <a:r>
              <a:rPr lang="fr-CA" dirty="0" smtClean="0"/>
              <a:t>Les pierres d’ouverture (suite)</a:t>
            </a:r>
            <a:endParaRPr lang="fr-CA" dirty="0"/>
          </a:p>
        </p:txBody>
      </p:sp>
    </p:spTree>
    <p:extLst>
      <p:ext uri="{BB962C8B-B14F-4D97-AF65-F5344CB8AC3E}">
        <p14:creationId xmlns:p14="http://schemas.microsoft.com/office/powerpoint/2010/main" val="2061082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CA" dirty="0" smtClean="0"/>
              <a:t>Piste (La bataille pour le Centre)</a:t>
            </a:r>
            <a:endParaRPr lang="fr-CA"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28107" y="2708920"/>
            <a:ext cx="5487786" cy="164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2"/>
          <p:cNvSpPr>
            <a:spLocks noChangeArrowheads="1"/>
          </p:cNvSpPr>
          <p:nvPr/>
        </p:nvSpPr>
        <p:spPr bwMode="auto">
          <a:xfrm>
            <a:off x="2123728" y="2564904"/>
            <a:ext cx="475252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1800" b="0" i="0" u="none" strike="noStrike" cap="none" normalizeH="0" baseline="0" dirty="0" smtClean="0">
                <a:ln>
                  <a:noFill/>
                </a:ln>
                <a:solidFill>
                  <a:schemeClr val="tx1"/>
                </a:solidFill>
                <a:effectLst/>
                <a:latin typeface="Arial" pitchFamily="34" charset="0"/>
                <a:cs typeface="Arial" pitchFamily="34" charset="0"/>
              </a:rPr>
              <a:t>  Le Centre</a:t>
            </a:r>
            <a:r>
              <a:rPr kumimoji="0" lang="fr-CA" altLang="fr-FR" sz="1800" b="0" i="0" u="none" strike="noStrike" cap="none" normalizeH="0" dirty="0" smtClean="0">
                <a:ln>
                  <a:noFill/>
                </a:ln>
                <a:solidFill>
                  <a:schemeClr val="tx1"/>
                </a:solidFill>
                <a:effectLst/>
                <a:latin typeface="Arial" pitchFamily="34" charset="0"/>
                <a:cs typeface="Arial" pitchFamily="34" charset="0"/>
              </a:rPr>
              <a:t>                                 3</a:t>
            </a:r>
            <a:r>
              <a:rPr kumimoji="0" lang="fr-CA" altLang="fr-FR" sz="1800" b="0" i="0" u="none" strike="noStrike" cap="none" normalizeH="0" baseline="30000" dirty="0" smtClean="0">
                <a:ln>
                  <a:noFill/>
                </a:ln>
                <a:solidFill>
                  <a:schemeClr val="tx1"/>
                </a:solidFill>
                <a:effectLst/>
                <a:latin typeface="Arial" pitchFamily="34" charset="0"/>
                <a:cs typeface="Arial" pitchFamily="34" charset="0"/>
              </a:rPr>
              <a:t>ième</a:t>
            </a:r>
            <a:r>
              <a:rPr kumimoji="0" lang="fr-CA" altLang="fr-FR" sz="1800" b="0" i="0" u="none" strike="noStrike" cap="none" normalizeH="0" dirty="0" smtClean="0">
                <a:ln>
                  <a:noFill/>
                </a:ln>
                <a:solidFill>
                  <a:schemeClr val="tx1"/>
                </a:solidFill>
                <a:effectLst/>
                <a:latin typeface="Arial" pitchFamily="34" charset="0"/>
                <a:cs typeface="Arial" pitchFamily="34" charset="0"/>
              </a:rPr>
              <a:t> et 9</a:t>
            </a:r>
            <a:r>
              <a:rPr kumimoji="0" lang="fr-CA" altLang="fr-FR" sz="1800" b="0" i="0" u="none" strike="noStrike" cap="none" normalizeH="0" baseline="30000" dirty="0" smtClean="0">
                <a:ln>
                  <a:noFill/>
                </a:ln>
                <a:solidFill>
                  <a:schemeClr val="tx1"/>
                </a:solidFill>
                <a:effectLst/>
                <a:latin typeface="Arial" pitchFamily="34" charset="0"/>
                <a:cs typeface="Arial" pitchFamily="34" charset="0"/>
              </a:rPr>
              <a:t>ième</a:t>
            </a:r>
            <a:r>
              <a:rPr kumimoji="0" lang="fr-CA" altLang="fr-FR" sz="1800" b="0" i="0" u="none" strike="noStrike" cap="none" normalizeH="0" dirty="0" smtClean="0">
                <a:ln>
                  <a:noFill/>
                </a:ln>
                <a:solidFill>
                  <a:schemeClr val="tx1"/>
                </a:solidFill>
                <a:effectLst/>
                <a:latin typeface="Arial" pitchFamily="34" charset="0"/>
                <a:cs typeface="Arial" pitchFamily="34" charset="0"/>
              </a:rPr>
              <a:t> </a:t>
            </a:r>
            <a:endParaRPr kumimoji="0" lang="fr-CA"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a:spLocks noChangeArrowheads="1"/>
          </p:cNvSpPr>
          <p:nvPr/>
        </p:nvSpPr>
        <p:spPr bwMode="auto">
          <a:xfrm>
            <a:off x="0" y="158086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321572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La </a:t>
            </a:r>
            <a:r>
              <a:rPr lang="fr-CA" dirty="0" smtClean="0">
                <a:solidFill>
                  <a:srgbClr val="FF0000"/>
                </a:solidFill>
              </a:rPr>
              <a:t>stratégie de protection (Rouge) </a:t>
            </a:r>
            <a:r>
              <a:rPr lang="fr-CA" dirty="0" smtClean="0"/>
              <a:t>vise à </a:t>
            </a:r>
            <a:r>
              <a:rPr lang="fr-CA" b="1" dirty="0" smtClean="0"/>
              <a:t>réduire les chances de marquer de l’équipe adverse</a:t>
            </a:r>
            <a:r>
              <a:rPr lang="fr-CA" dirty="0" smtClean="0"/>
              <a:t>.</a:t>
            </a:r>
          </a:p>
          <a:p>
            <a:endParaRPr lang="fr-CA" b="1" dirty="0" smtClean="0"/>
          </a:p>
          <a:p>
            <a:r>
              <a:rPr lang="fr-CA" b="1" dirty="0" smtClean="0"/>
              <a:t>Avec </a:t>
            </a:r>
            <a:r>
              <a:rPr lang="fr-CA" dirty="0" smtClean="0"/>
              <a:t>le marteau, lorsque acquis une avance confortable.</a:t>
            </a:r>
          </a:p>
          <a:p>
            <a:r>
              <a:rPr lang="fr-CA" b="1" dirty="0" smtClean="0"/>
              <a:t>Sans </a:t>
            </a:r>
            <a:r>
              <a:rPr lang="fr-CA" dirty="0" smtClean="0"/>
              <a:t>le marteau, forcer l’équipe adverse à ne marquer qu’un seul point. </a:t>
            </a:r>
            <a:endParaRPr lang="fr-CA" dirty="0"/>
          </a:p>
        </p:txBody>
      </p:sp>
      <p:sp>
        <p:nvSpPr>
          <p:cNvPr id="3" name="Titre 2"/>
          <p:cNvSpPr>
            <a:spLocks noGrp="1"/>
          </p:cNvSpPr>
          <p:nvPr>
            <p:ph type="title"/>
          </p:nvPr>
        </p:nvSpPr>
        <p:spPr/>
        <p:txBody>
          <a:bodyPr>
            <a:normAutofit/>
          </a:bodyPr>
          <a:lstStyle/>
          <a:p>
            <a:r>
              <a:rPr lang="fr-CA" dirty="0" smtClean="0"/>
              <a:t>Stratégie de protection ( Rouge)</a:t>
            </a:r>
            <a:endParaRPr lang="fr-CA" dirty="0"/>
          </a:p>
        </p:txBody>
      </p:sp>
    </p:spTree>
    <p:extLst>
      <p:ext uri="{BB962C8B-B14F-4D97-AF65-F5344CB8AC3E}">
        <p14:creationId xmlns:p14="http://schemas.microsoft.com/office/powerpoint/2010/main" val="1432822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Le curling est une sorte de </a:t>
            </a:r>
            <a:r>
              <a:rPr lang="fr-CA" b="1" dirty="0" smtClean="0"/>
              <a:t>jeu d’échecs sur glace.</a:t>
            </a:r>
          </a:p>
          <a:p>
            <a:endParaRPr lang="fr-CA" b="1" dirty="0" smtClean="0"/>
          </a:p>
          <a:p>
            <a:r>
              <a:rPr lang="fr-CA" dirty="0" smtClean="0"/>
              <a:t>             Ce jeu fait appel à des stratégies, des tactiques, des initiatives, résilience, résistance, position et avantages de terrain, avantages des pièces, attaques et ripostes.</a:t>
            </a:r>
          </a:p>
          <a:p>
            <a:endParaRPr lang="fr-CA" dirty="0" smtClean="0"/>
          </a:p>
          <a:p>
            <a:r>
              <a:rPr lang="fr-CA" dirty="0" smtClean="0"/>
              <a:t>Bref, une joute de curling (compétition ou récréation) est un </a:t>
            </a:r>
            <a:r>
              <a:rPr lang="fr-CA" b="1" dirty="0" smtClean="0"/>
              <a:t>combat amical </a:t>
            </a:r>
            <a:r>
              <a:rPr lang="fr-CA" dirty="0" smtClean="0"/>
              <a:t>entre deux équipes de joueurs et/ou joueuses.</a:t>
            </a:r>
            <a:endParaRPr lang="fr-CA" dirty="0"/>
          </a:p>
        </p:txBody>
      </p:sp>
      <p:sp>
        <p:nvSpPr>
          <p:cNvPr id="3" name="Titre 2"/>
          <p:cNvSpPr>
            <a:spLocks noGrp="1"/>
          </p:cNvSpPr>
          <p:nvPr>
            <p:ph type="title"/>
          </p:nvPr>
        </p:nvSpPr>
        <p:spPr/>
        <p:txBody>
          <a:bodyPr>
            <a:normAutofit/>
          </a:bodyPr>
          <a:lstStyle/>
          <a:p>
            <a:r>
              <a:rPr lang="fr-CA" dirty="0" smtClean="0"/>
              <a:t>Le jeu de curling</a:t>
            </a:r>
            <a:endParaRPr lang="fr-CA" dirty="0"/>
          </a:p>
        </p:txBody>
      </p:sp>
      <p:sp>
        <p:nvSpPr>
          <p:cNvPr id="4" name="Flèche droite 3"/>
          <p:cNvSpPr/>
          <p:nvPr/>
        </p:nvSpPr>
        <p:spPr>
          <a:xfrm>
            <a:off x="899592" y="242370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1608566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09728" indent="0">
              <a:buNone/>
            </a:pPr>
            <a:r>
              <a:rPr lang="fr-CA" dirty="0" smtClean="0"/>
              <a:t>La </a:t>
            </a:r>
            <a:r>
              <a:rPr lang="fr-CA" dirty="0" smtClean="0">
                <a:solidFill>
                  <a:srgbClr val="00B050"/>
                </a:solidFill>
              </a:rPr>
              <a:t>stratégie de poursuite (Vert) </a:t>
            </a:r>
            <a:r>
              <a:rPr lang="fr-CA" dirty="0" smtClean="0"/>
              <a:t>vise à </a:t>
            </a:r>
            <a:r>
              <a:rPr lang="fr-CA" b="1" dirty="0" smtClean="0"/>
              <a:t>maximiser les chances de votre équipe de marquer</a:t>
            </a:r>
            <a:r>
              <a:rPr lang="fr-CA" dirty="0" smtClean="0"/>
              <a:t>. Choix plus agressif que le précédent.</a:t>
            </a:r>
          </a:p>
          <a:p>
            <a:pPr marL="109728" indent="0">
              <a:buNone/>
            </a:pPr>
            <a:endParaRPr lang="fr-CA" dirty="0"/>
          </a:p>
          <a:p>
            <a:pPr marL="109728" indent="0">
              <a:buNone/>
            </a:pPr>
            <a:r>
              <a:rPr lang="fr-CA" b="1" dirty="0" smtClean="0"/>
              <a:t>Avec</a:t>
            </a:r>
            <a:r>
              <a:rPr lang="fr-CA" dirty="0" smtClean="0"/>
              <a:t> le marteau, un choix passablement commun et une belle occasion de marquer plusieurs points.</a:t>
            </a:r>
          </a:p>
          <a:p>
            <a:pPr marL="109728" indent="0">
              <a:buNone/>
            </a:pPr>
            <a:r>
              <a:rPr lang="fr-CA" b="1" dirty="0" smtClean="0"/>
              <a:t>Sans</a:t>
            </a:r>
            <a:r>
              <a:rPr lang="fr-CA" dirty="0" smtClean="0"/>
              <a:t> le marteau, risque élevé car situation où la partie adverse a une avance confortable.</a:t>
            </a:r>
            <a:endParaRPr lang="fr-CA" dirty="0"/>
          </a:p>
        </p:txBody>
      </p:sp>
      <p:sp>
        <p:nvSpPr>
          <p:cNvPr id="3" name="Titre 2"/>
          <p:cNvSpPr>
            <a:spLocks noGrp="1"/>
          </p:cNvSpPr>
          <p:nvPr>
            <p:ph type="title"/>
          </p:nvPr>
        </p:nvSpPr>
        <p:spPr/>
        <p:txBody>
          <a:bodyPr>
            <a:normAutofit/>
          </a:bodyPr>
          <a:lstStyle/>
          <a:p>
            <a:r>
              <a:rPr lang="fr-CA" dirty="0" smtClean="0"/>
              <a:t>Stratégie de poursuite (Vert)</a:t>
            </a:r>
            <a:endParaRPr lang="fr-CA" dirty="0"/>
          </a:p>
        </p:txBody>
      </p:sp>
    </p:spTree>
    <p:extLst>
      <p:ext uri="{BB962C8B-B14F-4D97-AF65-F5344CB8AC3E}">
        <p14:creationId xmlns:p14="http://schemas.microsoft.com/office/powerpoint/2010/main" val="13331354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smtClean="0"/>
              <a:t>La </a:t>
            </a:r>
            <a:r>
              <a:rPr lang="fr-CA" dirty="0" smtClean="0">
                <a:solidFill>
                  <a:srgbClr val="FFC000"/>
                </a:solidFill>
              </a:rPr>
              <a:t>stratégie de prudence (Jaune) </a:t>
            </a:r>
            <a:r>
              <a:rPr lang="fr-CA" dirty="0" smtClean="0"/>
              <a:t>s’applique lorsqu’on veut </a:t>
            </a:r>
            <a:r>
              <a:rPr lang="fr-CA" b="1" dirty="0" smtClean="0"/>
              <a:t>trouver un juste équilibre </a:t>
            </a:r>
            <a:r>
              <a:rPr lang="fr-CA" dirty="0" smtClean="0"/>
              <a:t>entre la nécessité de marquer des points et celle d’empêcher l’équipe adverse d’en marquer.</a:t>
            </a:r>
          </a:p>
          <a:p>
            <a:r>
              <a:rPr lang="fr-CA" b="1" dirty="0" smtClean="0"/>
              <a:t>Maintenir les options ouvertes au début de la manche</a:t>
            </a:r>
            <a:r>
              <a:rPr lang="fr-CA" dirty="0" smtClean="0"/>
              <a:t>.</a:t>
            </a:r>
          </a:p>
          <a:p>
            <a:r>
              <a:rPr lang="fr-CA" dirty="0" smtClean="0"/>
              <a:t>Avec ou sans le marteau, </a:t>
            </a:r>
            <a:r>
              <a:rPr lang="fr-CA" dirty="0" smtClean="0">
                <a:solidFill>
                  <a:srgbClr val="FF0000"/>
                </a:solidFill>
              </a:rPr>
              <a:t>choisir</a:t>
            </a:r>
            <a:r>
              <a:rPr lang="fr-CA" dirty="0" smtClean="0"/>
              <a:t> la stratégie de poursuite ou celle de la protection une fois le </a:t>
            </a:r>
            <a:r>
              <a:rPr lang="fr-CA" dirty="0" smtClean="0">
                <a:solidFill>
                  <a:srgbClr val="FF0000"/>
                </a:solidFill>
              </a:rPr>
              <a:t>point de décision atteint</a:t>
            </a:r>
            <a:r>
              <a:rPr lang="fr-CA" dirty="0" smtClean="0"/>
              <a:t> (pierres 5 et 6) selon que la manche tourne en notre faveur ou en faveur de la partie adverse.</a:t>
            </a:r>
            <a:endParaRPr lang="fr-CA" dirty="0"/>
          </a:p>
        </p:txBody>
      </p:sp>
      <p:sp>
        <p:nvSpPr>
          <p:cNvPr id="3" name="Titre 2"/>
          <p:cNvSpPr>
            <a:spLocks noGrp="1"/>
          </p:cNvSpPr>
          <p:nvPr>
            <p:ph type="title"/>
          </p:nvPr>
        </p:nvSpPr>
        <p:spPr/>
        <p:txBody>
          <a:bodyPr>
            <a:normAutofit/>
          </a:bodyPr>
          <a:lstStyle/>
          <a:p>
            <a:r>
              <a:rPr lang="fr-CA" dirty="0" smtClean="0"/>
              <a:t>Stratégie de prudence ( Jaune)</a:t>
            </a:r>
            <a:endParaRPr lang="fr-CA" dirty="0"/>
          </a:p>
        </p:txBody>
      </p:sp>
    </p:spTree>
    <p:extLst>
      <p:ext uri="{BB962C8B-B14F-4D97-AF65-F5344CB8AC3E}">
        <p14:creationId xmlns:p14="http://schemas.microsoft.com/office/powerpoint/2010/main" val="61893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La stratégie de </a:t>
            </a:r>
            <a:r>
              <a:rPr lang="fr-CA" b="1" dirty="0" smtClean="0"/>
              <a:t>poursuite</a:t>
            </a:r>
            <a:r>
              <a:rPr lang="fr-CA" dirty="0" smtClean="0"/>
              <a:t> est habituellement qualifiée de </a:t>
            </a:r>
            <a:r>
              <a:rPr lang="fr-CA" b="1" dirty="0" smtClean="0"/>
              <a:t>jeu de placement</a:t>
            </a:r>
            <a:r>
              <a:rPr lang="fr-CA" dirty="0" smtClean="0"/>
              <a:t>, jeu offensif, combatif, fin, risqué, compliqué, « </a:t>
            </a:r>
            <a:r>
              <a:rPr lang="fr-CA" dirty="0" err="1" smtClean="0"/>
              <a:t>junk</a:t>
            </a:r>
            <a:r>
              <a:rPr lang="fr-CA" dirty="0" smtClean="0"/>
              <a:t> »  impliquant beaucoup de pierres en jeu.</a:t>
            </a:r>
          </a:p>
          <a:p>
            <a:endParaRPr lang="fr-CA" dirty="0"/>
          </a:p>
          <a:p>
            <a:r>
              <a:rPr lang="fr-CA" dirty="0" smtClean="0"/>
              <a:t>La stratégie de </a:t>
            </a:r>
            <a:r>
              <a:rPr lang="fr-CA" b="1" dirty="0" smtClean="0"/>
              <a:t>protection</a:t>
            </a:r>
            <a:r>
              <a:rPr lang="fr-CA" dirty="0" smtClean="0"/>
              <a:t> est habituellement qualifiée de </a:t>
            </a:r>
            <a:r>
              <a:rPr lang="fr-CA" b="1" dirty="0" smtClean="0"/>
              <a:t>jeu de sortie</a:t>
            </a:r>
            <a:r>
              <a:rPr lang="fr-CA" dirty="0" smtClean="0"/>
              <a:t>, de maison vide, jeu défensif, prudent, conservateur, sûr, ouvert,  propre et impliquent peu de pierres en jeu.</a:t>
            </a:r>
            <a:endParaRPr lang="fr-CA" dirty="0"/>
          </a:p>
        </p:txBody>
      </p:sp>
      <p:sp>
        <p:nvSpPr>
          <p:cNvPr id="3" name="Titre 2"/>
          <p:cNvSpPr>
            <a:spLocks noGrp="1"/>
          </p:cNvSpPr>
          <p:nvPr>
            <p:ph type="title"/>
          </p:nvPr>
        </p:nvSpPr>
        <p:spPr/>
        <p:txBody>
          <a:bodyPr/>
          <a:lstStyle/>
          <a:p>
            <a:r>
              <a:rPr lang="fr-CA" dirty="0" smtClean="0"/>
              <a:t>Stratégies en général</a:t>
            </a:r>
            <a:endParaRPr lang="fr-CA" dirty="0"/>
          </a:p>
        </p:txBody>
      </p:sp>
    </p:spTree>
    <p:extLst>
      <p:ext uri="{BB962C8B-B14F-4D97-AF65-F5344CB8AC3E}">
        <p14:creationId xmlns:p14="http://schemas.microsoft.com/office/powerpoint/2010/main" val="36293698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endParaRPr lang="fr-CA" sz="2400" b="1" dirty="0" smtClean="0"/>
          </a:p>
          <a:p>
            <a:pPr algn="ctr"/>
            <a:endParaRPr lang="fr-CA" sz="2400" b="1" dirty="0" smtClean="0"/>
          </a:p>
          <a:p>
            <a:pPr algn="ctr"/>
            <a:endParaRPr lang="fr-CA" sz="3200" b="1" dirty="0"/>
          </a:p>
          <a:p>
            <a:pPr algn="ctr"/>
            <a:r>
              <a:rPr lang="fr-CA" sz="3600" b="1" dirty="0" smtClean="0"/>
              <a:t>Section 6</a:t>
            </a:r>
          </a:p>
          <a:p>
            <a:pPr algn="ctr"/>
            <a:endParaRPr lang="fr-CA" sz="3600" b="1" dirty="0"/>
          </a:p>
          <a:p>
            <a:pPr algn="ctr"/>
            <a:r>
              <a:rPr lang="fr-CA" sz="3600" b="1" dirty="0" smtClean="0"/>
              <a:t>Tactiques en général</a:t>
            </a:r>
            <a:endParaRPr lang="fr-CA" sz="3600" b="1" dirty="0"/>
          </a:p>
          <a:p>
            <a:endParaRPr lang="fr-CA" sz="3200"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37960980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smtClean="0"/>
              <a:t>Les facteurs qui influencent le choix des coups;</a:t>
            </a:r>
          </a:p>
          <a:p>
            <a:r>
              <a:rPr lang="fr-CA" b="1" dirty="0" smtClean="0"/>
              <a:t>Pouce:</a:t>
            </a:r>
            <a:r>
              <a:rPr lang="fr-CA" dirty="0" smtClean="0"/>
              <a:t> Quelle </a:t>
            </a:r>
            <a:r>
              <a:rPr lang="fr-CA" b="1" dirty="0" smtClean="0"/>
              <a:t>manche</a:t>
            </a:r>
            <a:r>
              <a:rPr lang="fr-CA" dirty="0" smtClean="0"/>
              <a:t> et quelle </a:t>
            </a:r>
            <a:r>
              <a:rPr lang="fr-CA" b="1" dirty="0" smtClean="0"/>
              <a:t>pierre</a:t>
            </a:r>
            <a:r>
              <a:rPr lang="fr-CA" dirty="0" smtClean="0"/>
              <a:t> dans la manche (</a:t>
            </a:r>
            <a:r>
              <a:rPr lang="fr-CA" dirty="0" smtClean="0">
                <a:solidFill>
                  <a:srgbClr val="FF0000"/>
                </a:solidFill>
              </a:rPr>
              <a:t>M</a:t>
            </a:r>
            <a:r>
              <a:rPr lang="fr-CA" dirty="0" smtClean="0"/>
              <a:t>)</a:t>
            </a:r>
          </a:p>
          <a:p>
            <a:r>
              <a:rPr lang="fr-CA" b="1" dirty="0" smtClean="0"/>
              <a:t>Index:</a:t>
            </a:r>
            <a:r>
              <a:rPr lang="fr-CA" dirty="0" smtClean="0"/>
              <a:t> Quel est le </a:t>
            </a:r>
            <a:r>
              <a:rPr lang="fr-CA" b="1" dirty="0" smtClean="0"/>
              <a:t>pointage</a:t>
            </a:r>
            <a:r>
              <a:rPr lang="fr-CA" dirty="0" smtClean="0"/>
              <a:t> (</a:t>
            </a:r>
            <a:r>
              <a:rPr lang="fr-CA" dirty="0" smtClean="0">
                <a:solidFill>
                  <a:srgbClr val="FF0000"/>
                </a:solidFill>
              </a:rPr>
              <a:t>P</a:t>
            </a:r>
            <a:r>
              <a:rPr lang="fr-CA" dirty="0" smtClean="0"/>
              <a:t>)</a:t>
            </a:r>
          </a:p>
          <a:p>
            <a:r>
              <a:rPr lang="fr-CA" b="1" dirty="0" smtClean="0"/>
              <a:t>Majeur</a:t>
            </a:r>
            <a:r>
              <a:rPr lang="fr-CA" dirty="0" smtClean="0"/>
              <a:t>: Qui a l’avantage de la </a:t>
            </a:r>
            <a:r>
              <a:rPr lang="fr-CA" b="1" dirty="0" smtClean="0"/>
              <a:t>dernière</a:t>
            </a:r>
            <a:r>
              <a:rPr lang="fr-CA" dirty="0" smtClean="0"/>
              <a:t> pierre (</a:t>
            </a:r>
            <a:r>
              <a:rPr lang="fr-CA" dirty="0" smtClean="0">
                <a:solidFill>
                  <a:srgbClr val="FF0000"/>
                </a:solidFill>
              </a:rPr>
              <a:t>D</a:t>
            </a:r>
            <a:r>
              <a:rPr lang="fr-CA" dirty="0" smtClean="0"/>
              <a:t>)</a:t>
            </a:r>
          </a:p>
          <a:p>
            <a:r>
              <a:rPr lang="fr-CA" b="1" dirty="0" smtClean="0"/>
              <a:t>Annulaire: </a:t>
            </a:r>
            <a:r>
              <a:rPr lang="fr-CA" dirty="0" smtClean="0"/>
              <a:t>Points forts et faibles de l’</a:t>
            </a:r>
            <a:r>
              <a:rPr lang="fr-CA" b="1" dirty="0" smtClean="0"/>
              <a:t>adversaire </a:t>
            </a:r>
            <a:r>
              <a:rPr lang="fr-CA" dirty="0" smtClean="0"/>
              <a:t>et des coéquipiers et </a:t>
            </a:r>
            <a:r>
              <a:rPr lang="fr-CA" b="1" dirty="0" smtClean="0"/>
              <a:t>approche stratégique en cours</a:t>
            </a:r>
            <a:r>
              <a:rPr lang="fr-CA" dirty="0" smtClean="0"/>
              <a:t> (</a:t>
            </a:r>
            <a:r>
              <a:rPr lang="fr-CA" dirty="0" smtClean="0">
                <a:solidFill>
                  <a:srgbClr val="FF0000"/>
                </a:solidFill>
              </a:rPr>
              <a:t>A</a:t>
            </a:r>
            <a:r>
              <a:rPr lang="fr-CA" dirty="0" smtClean="0"/>
              <a:t> )</a:t>
            </a:r>
          </a:p>
          <a:p>
            <a:r>
              <a:rPr lang="fr-CA" b="1" dirty="0" smtClean="0"/>
              <a:t>Auriculaire:</a:t>
            </a:r>
            <a:r>
              <a:rPr lang="fr-CA" dirty="0" smtClean="0"/>
              <a:t> Quel l’état de la </a:t>
            </a:r>
            <a:r>
              <a:rPr lang="fr-CA" b="1" dirty="0" smtClean="0"/>
              <a:t>glace</a:t>
            </a:r>
            <a:r>
              <a:rPr lang="fr-CA" dirty="0" smtClean="0"/>
              <a:t> (</a:t>
            </a:r>
            <a:r>
              <a:rPr lang="fr-CA" dirty="0" smtClean="0">
                <a:solidFill>
                  <a:srgbClr val="FF0000"/>
                </a:solidFill>
              </a:rPr>
              <a:t>G</a:t>
            </a:r>
            <a:r>
              <a:rPr lang="fr-CA" dirty="0" smtClean="0"/>
              <a:t>)</a:t>
            </a:r>
          </a:p>
          <a:p>
            <a:r>
              <a:rPr lang="fr-CA" dirty="0" smtClean="0"/>
              <a:t>Bref, les facteurs se retiennent par </a:t>
            </a:r>
            <a:r>
              <a:rPr lang="fr-CA" dirty="0" smtClean="0">
                <a:solidFill>
                  <a:srgbClr val="FF0000"/>
                </a:solidFill>
              </a:rPr>
              <a:t>MPDAG</a:t>
            </a:r>
            <a:endParaRPr lang="fr-CA" dirty="0">
              <a:solidFill>
                <a:srgbClr val="FF0000"/>
              </a:solidFill>
            </a:endParaRPr>
          </a:p>
        </p:txBody>
      </p:sp>
      <p:sp>
        <p:nvSpPr>
          <p:cNvPr id="3" name="Titre 2"/>
          <p:cNvSpPr>
            <a:spLocks noGrp="1"/>
          </p:cNvSpPr>
          <p:nvPr>
            <p:ph type="title"/>
          </p:nvPr>
        </p:nvSpPr>
        <p:spPr/>
        <p:txBody>
          <a:bodyPr>
            <a:normAutofit/>
          </a:bodyPr>
          <a:lstStyle/>
          <a:p>
            <a:r>
              <a:rPr lang="fr-CA" dirty="0" smtClean="0"/>
              <a:t>Tactiques (les facteurs)</a:t>
            </a:r>
            <a:endParaRPr lang="fr-CA" dirty="0"/>
          </a:p>
        </p:txBody>
      </p:sp>
    </p:spTree>
    <p:extLst>
      <p:ext uri="{BB962C8B-B14F-4D97-AF65-F5344CB8AC3E}">
        <p14:creationId xmlns:p14="http://schemas.microsoft.com/office/powerpoint/2010/main" val="556102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smtClean="0"/>
              <a:t>Les différents coups:</a:t>
            </a:r>
          </a:p>
          <a:p>
            <a:r>
              <a:rPr lang="fr-CA" dirty="0" smtClean="0"/>
              <a:t>A- </a:t>
            </a:r>
            <a:r>
              <a:rPr lang="fr-CA" b="1" dirty="0" smtClean="0"/>
              <a:t>Garde</a:t>
            </a:r>
            <a:r>
              <a:rPr lang="fr-CA" dirty="0" smtClean="0"/>
              <a:t>: protéger une pierre ou prendre le contrôle d’une partie du territoire. (position de terrain). Note: Zone de garde protégée </a:t>
            </a:r>
          </a:p>
          <a:p>
            <a:r>
              <a:rPr lang="fr-CA" dirty="0" smtClean="0"/>
              <a:t>B- </a:t>
            </a:r>
            <a:r>
              <a:rPr lang="fr-CA" b="1" dirty="0" smtClean="0"/>
              <a:t>Contournement:</a:t>
            </a:r>
            <a:r>
              <a:rPr lang="fr-CA" dirty="0" smtClean="0"/>
              <a:t> Un placement qui passe à côté d’une garde et se cache derrière elle. </a:t>
            </a:r>
          </a:p>
          <a:p>
            <a:r>
              <a:rPr lang="fr-CA" dirty="0" smtClean="0"/>
              <a:t>C- </a:t>
            </a:r>
            <a:r>
              <a:rPr lang="fr-CA" b="1" dirty="0" smtClean="0"/>
              <a:t>Gel</a:t>
            </a:r>
            <a:r>
              <a:rPr lang="fr-CA" dirty="0" smtClean="0"/>
              <a:t>: La pierre jouée se place devant une autre pierre sans la déplacer.</a:t>
            </a:r>
          </a:p>
          <a:p>
            <a:r>
              <a:rPr lang="fr-CA" dirty="0" smtClean="0"/>
              <a:t>D- </a:t>
            </a:r>
            <a:r>
              <a:rPr lang="fr-CA" b="1" dirty="0" smtClean="0"/>
              <a:t>Frappe et reste</a:t>
            </a:r>
            <a:r>
              <a:rPr lang="fr-CA" dirty="0" smtClean="0"/>
              <a:t>: Après une sortie réussie, la pierre prend la place exacte de la pierre adverse.</a:t>
            </a:r>
          </a:p>
          <a:p>
            <a:endParaRPr lang="fr-CA" dirty="0"/>
          </a:p>
        </p:txBody>
      </p:sp>
      <p:sp>
        <p:nvSpPr>
          <p:cNvPr id="3" name="Titre 2"/>
          <p:cNvSpPr>
            <a:spLocks noGrp="1"/>
          </p:cNvSpPr>
          <p:nvPr>
            <p:ph type="title"/>
          </p:nvPr>
        </p:nvSpPr>
        <p:spPr/>
        <p:txBody>
          <a:bodyPr>
            <a:normAutofit/>
          </a:bodyPr>
          <a:lstStyle/>
          <a:p>
            <a:r>
              <a:rPr lang="fr-CA" dirty="0" smtClean="0"/>
              <a:t>Tactiques (les différents coups)</a:t>
            </a:r>
            <a:endParaRPr lang="fr-CA" dirty="0"/>
          </a:p>
        </p:txBody>
      </p:sp>
    </p:spTree>
    <p:extLst>
      <p:ext uri="{BB962C8B-B14F-4D97-AF65-F5344CB8AC3E}">
        <p14:creationId xmlns:p14="http://schemas.microsoft.com/office/powerpoint/2010/main" val="265197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dirty="0" smtClean="0"/>
              <a:t>E- </a:t>
            </a:r>
            <a:r>
              <a:rPr lang="fr-CA" b="1" dirty="0" smtClean="0"/>
              <a:t>Frapper et rouler</a:t>
            </a:r>
            <a:r>
              <a:rPr lang="fr-CA" dirty="0" smtClean="0"/>
              <a:t>: Sortir une pierre adverse de façon à ce que sa propre pierre ne s’immobilise pas au point d’impact</a:t>
            </a:r>
          </a:p>
          <a:p>
            <a:r>
              <a:rPr lang="fr-CA" dirty="0" smtClean="0"/>
              <a:t>F- </a:t>
            </a:r>
            <a:r>
              <a:rPr lang="fr-CA" b="1" dirty="0" smtClean="0"/>
              <a:t>Montée de pierre</a:t>
            </a:r>
            <a:r>
              <a:rPr lang="fr-CA" dirty="0" smtClean="0"/>
              <a:t>: La pierre jouée pousse une pierre de son équipe directement dans la maison</a:t>
            </a:r>
          </a:p>
          <a:p>
            <a:r>
              <a:rPr lang="fr-CA" dirty="0" smtClean="0"/>
              <a:t>G- </a:t>
            </a:r>
            <a:r>
              <a:rPr lang="fr-CA" b="1" dirty="0" smtClean="0"/>
              <a:t>Double sortie</a:t>
            </a:r>
            <a:r>
              <a:rPr lang="fr-CA" dirty="0" smtClean="0"/>
              <a:t>: Sortir deux pierres adverses d’un seul coup</a:t>
            </a:r>
          </a:p>
          <a:p>
            <a:r>
              <a:rPr lang="fr-CA" dirty="0" smtClean="0"/>
              <a:t>H- </a:t>
            </a:r>
            <a:r>
              <a:rPr lang="fr-CA" b="1" dirty="0" smtClean="0"/>
              <a:t>Passer par la fenêtre</a:t>
            </a:r>
            <a:r>
              <a:rPr lang="fr-CA" dirty="0" smtClean="0"/>
              <a:t>. Une pierre qui passe juste entre deux pierres se trouvant l’une à côté de l’autre.  </a:t>
            </a:r>
            <a:endParaRPr lang="fr-CA" dirty="0"/>
          </a:p>
        </p:txBody>
      </p:sp>
      <p:sp>
        <p:nvSpPr>
          <p:cNvPr id="3" name="Titre 2"/>
          <p:cNvSpPr>
            <a:spLocks noGrp="1"/>
          </p:cNvSpPr>
          <p:nvPr>
            <p:ph type="title"/>
          </p:nvPr>
        </p:nvSpPr>
        <p:spPr/>
        <p:txBody>
          <a:bodyPr>
            <a:normAutofit/>
          </a:bodyPr>
          <a:lstStyle/>
          <a:p>
            <a:r>
              <a:rPr lang="fr-CA" dirty="0" smtClean="0"/>
              <a:t>Tactiques (les différents coups)</a:t>
            </a:r>
            <a:endParaRPr lang="fr-CA" dirty="0"/>
          </a:p>
        </p:txBody>
      </p:sp>
    </p:spTree>
    <p:extLst>
      <p:ext uri="{BB962C8B-B14F-4D97-AF65-F5344CB8AC3E}">
        <p14:creationId xmlns:p14="http://schemas.microsoft.com/office/powerpoint/2010/main" val="1655626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endParaRPr lang="fr-CA" sz="2800" b="1" dirty="0" smtClean="0"/>
          </a:p>
          <a:p>
            <a:pPr algn="ctr"/>
            <a:endParaRPr lang="fr-CA" sz="2800" b="1" dirty="0"/>
          </a:p>
          <a:p>
            <a:pPr algn="ctr"/>
            <a:endParaRPr lang="fr-CA" sz="2800" b="1" dirty="0" smtClean="0"/>
          </a:p>
          <a:p>
            <a:pPr algn="ctr"/>
            <a:r>
              <a:rPr lang="fr-CA" sz="3600" b="1" dirty="0" smtClean="0"/>
              <a:t>Section 7</a:t>
            </a:r>
            <a:endParaRPr lang="fr-CA" sz="3600" b="1" dirty="0"/>
          </a:p>
          <a:p>
            <a:pPr algn="ctr"/>
            <a:endParaRPr lang="fr-CA" sz="3600" b="1" dirty="0"/>
          </a:p>
          <a:p>
            <a:pPr algn="ctr"/>
            <a:r>
              <a:rPr lang="fr-CA" sz="3600" b="1" dirty="0"/>
              <a:t>La communication</a:t>
            </a:r>
            <a:endParaRPr lang="fr-CA" sz="3600" dirty="0"/>
          </a:p>
          <a:p>
            <a:endParaRPr lang="fr-CA"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28516142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CA" dirty="0" smtClean="0"/>
              <a:t>Au curling, la </a:t>
            </a:r>
            <a:r>
              <a:rPr lang="fr-CA" b="1" dirty="0" smtClean="0"/>
              <a:t>communication verbale </a:t>
            </a:r>
            <a:r>
              <a:rPr lang="fr-CA" dirty="0" smtClean="0"/>
              <a:t>est </a:t>
            </a:r>
            <a:r>
              <a:rPr lang="fr-CA" dirty="0" smtClean="0">
                <a:solidFill>
                  <a:srgbClr val="FF0000"/>
                </a:solidFill>
              </a:rPr>
              <a:t>très importante</a:t>
            </a:r>
            <a:r>
              <a:rPr lang="fr-CA" dirty="0" smtClean="0"/>
              <a:t> pour faire connaître la stratégie et la tactique que le Capitaine veut voir exécuter.</a:t>
            </a:r>
          </a:p>
          <a:p>
            <a:r>
              <a:rPr lang="fr-CA" dirty="0" smtClean="0"/>
              <a:t>Les </a:t>
            </a:r>
            <a:r>
              <a:rPr lang="fr-CA" b="1" dirty="0" smtClean="0"/>
              <a:t>balayeurs et/ou balayeuses</a:t>
            </a:r>
            <a:r>
              <a:rPr lang="fr-CA" dirty="0" smtClean="0"/>
              <a:t> doivent informer le Capitaine de la pesanteur de la pierre lancée, soit garde proche ou éloigné, début de maison, ligne de T,  fond de maison, pied de départ ou bande et  balayer en conséquence selon le coup demandé à être exécuté.</a:t>
            </a:r>
          </a:p>
          <a:p>
            <a:endParaRPr lang="fr-CA" dirty="0"/>
          </a:p>
        </p:txBody>
      </p:sp>
      <p:sp>
        <p:nvSpPr>
          <p:cNvPr id="3" name="Titre 2"/>
          <p:cNvSpPr>
            <a:spLocks noGrp="1"/>
          </p:cNvSpPr>
          <p:nvPr>
            <p:ph type="title"/>
          </p:nvPr>
        </p:nvSpPr>
        <p:spPr/>
        <p:txBody>
          <a:bodyPr/>
          <a:lstStyle/>
          <a:p>
            <a:r>
              <a:rPr lang="fr-CA" dirty="0" smtClean="0"/>
              <a:t>La communication verbale</a:t>
            </a:r>
            <a:endParaRPr lang="fr-CA" dirty="0"/>
          </a:p>
        </p:txBody>
      </p:sp>
    </p:spTree>
    <p:extLst>
      <p:ext uri="{BB962C8B-B14F-4D97-AF65-F5344CB8AC3E}">
        <p14:creationId xmlns:p14="http://schemas.microsoft.com/office/powerpoint/2010/main" val="26179146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CA" dirty="0" smtClean="0"/>
              <a:t>Souvent la </a:t>
            </a:r>
            <a:r>
              <a:rPr lang="fr-CA" b="1" dirty="0" smtClean="0"/>
              <a:t>communication est non verbale</a:t>
            </a:r>
            <a:r>
              <a:rPr lang="fr-CA" dirty="0" smtClean="0"/>
              <a:t>. Les principaux signaux sont: </a:t>
            </a:r>
          </a:p>
          <a:p>
            <a:r>
              <a:rPr lang="fr-CA" dirty="0" smtClean="0"/>
              <a:t>1- 	pour la </a:t>
            </a:r>
            <a:r>
              <a:rPr lang="fr-CA" b="1" dirty="0" smtClean="0"/>
              <a:t>pierre de garde</a:t>
            </a:r>
            <a:r>
              <a:rPr lang="fr-CA" dirty="0" smtClean="0"/>
              <a:t>, la brosse du Capitaine montre le devant de la maison</a:t>
            </a:r>
          </a:p>
          <a:p>
            <a:r>
              <a:rPr lang="fr-CA" dirty="0" smtClean="0"/>
              <a:t>2-	Pour un </a:t>
            </a:r>
            <a:r>
              <a:rPr lang="fr-CA" b="1" dirty="0" smtClean="0"/>
              <a:t>placement</a:t>
            </a:r>
            <a:r>
              <a:rPr lang="fr-CA" dirty="0" smtClean="0"/>
              <a:t>, la brosse du Capitaine montre l’endroit où la pierre doit s’arrêter</a:t>
            </a:r>
          </a:p>
          <a:p>
            <a:r>
              <a:rPr lang="fr-CA" dirty="0" smtClean="0"/>
              <a:t>3-	Pour une </a:t>
            </a:r>
            <a:r>
              <a:rPr lang="fr-CA" b="1" dirty="0" smtClean="0"/>
              <a:t>sortie</a:t>
            </a:r>
            <a:r>
              <a:rPr lang="fr-CA" dirty="0" smtClean="0"/>
              <a:t>, le Capitaine touche la pierre à sortir.</a:t>
            </a:r>
          </a:p>
          <a:p>
            <a:r>
              <a:rPr lang="fr-CA" dirty="0" smtClean="0"/>
              <a:t>4-	Pour la </a:t>
            </a:r>
            <a:r>
              <a:rPr lang="fr-CA" b="1" dirty="0" smtClean="0">
                <a:solidFill>
                  <a:srgbClr val="FF0000"/>
                </a:solidFill>
              </a:rPr>
              <a:t>pesanteur du lancer</a:t>
            </a:r>
            <a:r>
              <a:rPr lang="fr-CA" b="1" dirty="0" smtClean="0"/>
              <a:t>, </a:t>
            </a:r>
            <a:r>
              <a:rPr lang="fr-CA" dirty="0" smtClean="0"/>
              <a:t>le Capitaine l’indique avec sa brosse en pointant l’endroit jusqu’où la pierre doit aller, ou par une indication sur son bras en partant du poignet jusqu’à l’épaule (garde, début de maison, T-line, fond de maison, bloc de départ, bande par exemple).  </a:t>
            </a:r>
          </a:p>
          <a:p>
            <a:endParaRPr lang="fr-CA" dirty="0"/>
          </a:p>
        </p:txBody>
      </p:sp>
      <p:sp>
        <p:nvSpPr>
          <p:cNvPr id="3" name="Titre 2"/>
          <p:cNvSpPr>
            <a:spLocks noGrp="1"/>
          </p:cNvSpPr>
          <p:nvPr>
            <p:ph type="title"/>
          </p:nvPr>
        </p:nvSpPr>
        <p:spPr/>
        <p:txBody>
          <a:bodyPr>
            <a:normAutofit/>
          </a:bodyPr>
          <a:lstStyle/>
          <a:p>
            <a:r>
              <a:rPr lang="fr-CA" dirty="0" smtClean="0"/>
              <a:t>Les signaux</a:t>
            </a:r>
            <a:endParaRPr lang="fr-CA" dirty="0"/>
          </a:p>
        </p:txBody>
      </p:sp>
    </p:spTree>
    <p:extLst>
      <p:ext uri="{BB962C8B-B14F-4D97-AF65-F5344CB8AC3E}">
        <p14:creationId xmlns:p14="http://schemas.microsoft.com/office/powerpoint/2010/main" val="3966975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109728" indent="0" algn="ctr">
              <a:buNone/>
            </a:pPr>
            <a:endParaRPr lang="fr-CA" sz="3600" dirty="0" smtClean="0"/>
          </a:p>
          <a:p>
            <a:pPr marL="109728" indent="0" algn="ctr">
              <a:buNone/>
            </a:pPr>
            <a:endParaRPr lang="fr-CA" sz="3600" dirty="0"/>
          </a:p>
          <a:p>
            <a:pPr marL="109728" indent="0" algn="ctr">
              <a:buNone/>
            </a:pPr>
            <a:r>
              <a:rPr lang="fr-CA" sz="3600" b="1" dirty="0"/>
              <a:t>Section 1:</a:t>
            </a:r>
            <a:endParaRPr lang="fr-CA" sz="3600" b="1" dirty="0" smtClean="0"/>
          </a:p>
          <a:p>
            <a:pPr marL="109728" indent="0" algn="ctr">
              <a:buNone/>
            </a:pPr>
            <a:endParaRPr lang="fr-CA" sz="3600" b="1" dirty="0"/>
          </a:p>
          <a:p>
            <a:pPr marL="109728" indent="0" algn="ctr">
              <a:buNone/>
            </a:pPr>
            <a:r>
              <a:rPr lang="fr-CA" sz="3600" b="1" dirty="0" smtClean="0"/>
              <a:t>Le jeu de curling</a:t>
            </a:r>
          </a:p>
        </p:txBody>
      </p:sp>
      <p:sp>
        <p:nvSpPr>
          <p:cNvPr id="3" name="Titre 2"/>
          <p:cNvSpPr>
            <a:spLocks noGrp="1"/>
          </p:cNvSpPr>
          <p:nvPr>
            <p:ph type="title"/>
          </p:nvPr>
        </p:nvSpPr>
        <p:spPr/>
        <p:txBody>
          <a:bodyPr>
            <a:normAutofit/>
          </a:bodyPr>
          <a:lstStyle/>
          <a:p>
            <a:pPr algn="ctr"/>
            <a:endParaRPr lang="fr-CA" dirty="0">
              <a:effectLst/>
            </a:endParaRPr>
          </a:p>
        </p:txBody>
      </p:sp>
    </p:spTree>
    <p:extLst>
      <p:ext uri="{BB962C8B-B14F-4D97-AF65-F5344CB8AC3E}">
        <p14:creationId xmlns:p14="http://schemas.microsoft.com/office/powerpoint/2010/main" val="28215868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endParaRPr lang="fr-CA" sz="2800" b="1" dirty="0" smtClean="0"/>
          </a:p>
          <a:p>
            <a:pPr algn="ctr"/>
            <a:endParaRPr lang="fr-CA" sz="2800" b="1" dirty="0"/>
          </a:p>
          <a:p>
            <a:pPr algn="ctr"/>
            <a:r>
              <a:rPr lang="fr-CA" sz="3600" b="1" dirty="0" smtClean="0"/>
              <a:t>Section 8</a:t>
            </a:r>
          </a:p>
          <a:p>
            <a:pPr algn="ctr"/>
            <a:endParaRPr lang="fr-CA" sz="3600" b="1" dirty="0" smtClean="0"/>
          </a:p>
          <a:p>
            <a:pPr algn="ctr"/>
            <a:r>
              <a:rPr lang="fr-CA" sz="3600" b="1" dirty="0" smtClean="0"/>
              <a:t>Avantages psychologiques</a:t>
            </a:r>
            <a:endParaRPr lang="fr-CA" sz="3600" dirty="0"/>
          </a:p>
          <a:p>
            <a:endParaRPr lang="fr-CA"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12874385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CA" dirty="0" smtClean="0"/>
              <a:t>Le curling est </a:t>
            </a:r>
            <a:r>
              <a:rPr lang="fr-CA" sz="3000" b="1" dirty="0" smtClean="0"/>
              <a:t>un jeu où domine l’esprit</a:t>
            </a:r>
            <a:r>
              <a:rPr lang="fr-CA" dirty="0" smtClean="0"/>
              <a:t>; il offre peu d’occasions de relâcher la tension autrement que lors du balayage.</a:t>
            </a:r>
          </a:p>
          <a:p>
            <a:r>
              <a:rPr lang="fr-CA" dirty="0" smtClean="0"/>
              <a:t>C’est un jeu qui demande une </a:t>
            </a:r>
            <a:r>
              <a:rPr lang="fr-CA" b="1" dirty="0" smtClean="0">
                <a:solidFill>
                  <a:srgbClr val="FF0000"/>
                </a:solidFill>
              </a:rPr>
              <a:t>grande confiance en soi et qui exige une forte concentration</a:t>
            </a:r>
            <a:r>
              <a:rPr lang="fr-CA" b="1" dirty="0" smtClean="0"/>
              <a:t> </a:t>
            </a:r>
            <a:r>
              <a:rPr lang="fr-CA" dirty="0" smtClean="0"/>
              <a:t>tant pour l’exécution d’un lancer de pierre, que pour le balayage et le jugement de la pierre, le choix de stratégie et le choix de coups.</a:t>
            </a:r>
          </a:p>
          <a:p>
            <a:r>
              <a:rPr lang="fr-CA" dirty="0" smtClean="0"/>
              <a:t>Beaucoup de </a:t>
            </a:r>
            <a:r>
              <a:rPr lang="fr-CA" b="1" dirty="0" err="1" smtClean="0"/>
              <a:t>curleurs</a:t>
            </a:r>
            <a:r>
              <a:rPr lang="fr-CA" b="1" dirty="0" smtClean="0"/>
              <a:t> et </a:t>
            </a:r>
            <a:r>
              <a:rPr lang="fr-CA" b="1" dirty="0" err="1" smtClean="0"/>
              <a:t>curleuses</a:t>
            </a:r>
            <a:r>
              <a:rPr lang="fr-CA" b="1" dirty="0" smtClean="0"/>
              <a:t> deviennent nerveux </a:t>
            </a:r>
            <a:r>
              <a:rPr lang="fr-CA" dirty="0" smtClean="0"/>
              <a:t>au cours d’une partie importante ou perdent leur faculté de se concentrer parfaitement dans des situations difficiles </a:t>
            </a:r>
            <a:r>
              <a:rPr lang="fr-CA" b="1" dirty="0" smtClean="0"/>
              <a:t>parce que </a:t>
            </a:r>
            <a:r>
              <a:rPr lang="fr-CA" dirty="0" smtClean="0"/>
              <a:t>la stratégie à suivre n’est pas connue, que les points forts et les points faibles de l’adversaire sont ignorés, que la lecture de la glace est déficiente et/ou que l’on ne maîtrise pas divers aspects techniques.</a:t>
            </a:r>
            <a:endParaRPr lang="fr-CA" dirty="0"/>
          </a:p>
        </p:txBody>
      </p:sp>
      <p:sp>
        <p:nvSpPr>
          <p:cNvPr id="3" name="Titre 2"/>
          <p:cNvSpPr>
            <a:spLocks noGrp="1"/>
          </p:cNvSpPr>
          <p:nvPr>
            <p:ph type="title"/>
          </p:nvPr>
        </p:nvSpPr>
        <p:spPr/>
        <p:txBody>
          <a:bodyPr>
            <a:normAutofit/>
          </a:bodyPr>
          <a:lstStyle/>
          <a:p>
            <a:r>
              <a:rPr lang="fr-CA" dirty="0" smtClean="0"/>
              <a:t> Concentration et confiance en soi</a:t>
            </a:r>
            <a:endParaRPr lang="fr-CA" dirty="0"/>
          </a:p>
        </p:txBody>
      </p:sp>
    </p:spTree>
    <p:extLst>
      <p:ext uri="{BB962C8B-B14F-4D97-AF65-F5344CB8AC3E}">
        <p14:creationId xmlns:p14="http://schemas.microsoft.com/office/powerpoint/2010/main" val="24822286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endParaRPr lang="fr-CA" dirty="0" smtClean="0"/>
          </a:p>
          <a:p>
            <a:pPr algn="ctr"/>
            <a:endParaRPr lang="fr-CA" dirty="0"/>
          </a:p>
          <a:p>
            <a:pPr algn="ctr"/>
            <a:r>
              <a:rPr lang="fr-CA" sz="3600" b="1" dirty="0" smtClean="0"/>
              <a:t>BON CURLING !!!</a:t>
            </a:r>
          </a:p>
          <a:p>
            <a:pPr algn="ctr"/>
            <a:endParaRPr lang="fr-CA" sz="3600" b="1" dirty="0"/>
          </a:p>
          <a:p>
            <a:pPr algn="ctr"/>
            <a:r>
              <a:rPr lang="fr-CA" sz="3600" b="1" dirty="0" smtClean="0"/>
              <a:t>Amusez-vous bien!!!</a:t>
            </a:r>
            <a:endParaRPr lang="fr-CA" sz="3600" b="1" dirty="0"/>
          </a:p>
        </p:txBody>
      </p:sp>
      <p:sp>
        <p:nvSpPr>
          <p:cNvPr id="3" name="Titre 2"/>
          <p:cNvSpPr>
            <a:spLocks noGrp="1"/>
          </p:cNvSpPr>
          <p:nvPr>
            <p:ph type="title"/>
          </p:nvPr>
        </p:nvSpPr>
        <p:spPr/>
        <p:txBody>
          <a:bodyPr/>
          <a:lstStyle/>
          <a:p>
            <a:endParaRPr lang="fr-CA" dirty="0"/>
          </a:p>
        </p:txBody>
      </p:sp>
      <p:sp>
        <p:nvSpPr>
          <p:cNvPr id="4" name="Émoticône 3"/>
          <p:cNvSpPr/>
          <p:nvPr/>
        </p:nvSpPr>
        <p:spPr>
          <a:xfrm>
            <a:off x="1331640" y="280608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63610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CA" dirty="0" smtClean="0"/>
              <a:t>Piste (orientation)</a:t>
            </a:r>
            <a:endParaRPr lang="fr-CA" dirty="0"/>
          </a:p>
        </p:txBody>
      </p:sp>
      <p:grpSp>
        <p:nvGrpSpPr>
          <p:cNvPr id="2" name="Group 4"/>
          <p:cNvGrpSpPr>
            <a:grpSpLocks noChangeAspect="1"/>
          </p:cNvGrpSpPr>
          <p:nvPr/>
        </p:nvGrpSpPr>
        <p:grpSpPr bwMode="auto">
          <a:xfrm>
            <a:off x="1979612" y="2363308"/>
            <a:ext cx="5487987" cy="1639888"/>
            <a:chOff x="1247" y="1480"/>
            <a:chExt cx="3457" cy="1033"/>
          </a:xfrm>
        </p:grpSpPr>
        <p:sp>
          <p:nvSpPr>
            <p:cNvPr id="4" name="AutoShape 3"/>
            <p:cNvSpPr>
              <a:spLocks noChangeAspect="1" noChangeArrowheads="1" noTextEdit="1"/>
            </p:cNvSpPr>
            <p:nvPr/>
          </p:nvSpPr>
          <p:spPr bwMode="auto">
            <a:xfrm>
              <a:off x="1247" y="1480"/>
              <a:ext cx="3457" cy="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CA"/>
            </a:p>
          </p:txBody>
        </p:sp>
        <p:sp>
          <p:nvSpPr>
            <p:cNvPr id="5" name="Rectangle 5"/>
            <p:cNvSpPr>
              <a:spLocks noChangeArrowheads="1"/>
            </p:cNvSpPr>
            <p:nvPr/>
          </p:nvSpPr>
          <p:spPr bwMode="auto">
            <a:xfrm>
              <a:off x="1247" y="1479"/>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6"/>
            <p:cNvSpPr>
              <a:spLocks noChangeArrowheads="1"/>
            </p:cNvSpPr>
            <p:nvPr/>
          </p:nvSpPr>
          <p:spPr bwMode="auto">
            <a:xfrm>
              <a:off x="4586" y="2174"/>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1247" y="2330"/>
              <a:ext cx="66"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smtClean="0">
                  <a:ln>
                    <a:noFill/>
                  </a:ln>
                  <a:solidFill>
                    <a:srgbClr val="000000"/>
                  </a:solidFill>
                  <a:effectLst/>
                  <a:latin typeface="Calibri" pitchFamily="34"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 y="1659"/>
              <a:ext cx="3337" cy="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tangle 2"/>
          <p:cNvSpPr>
            <a:spLocks noChangeArrowheads="1"/>
          </p:cNvSpPr>
          <p:nvPr/>
        </p:nvSpPr>
        <p:spPr bwMode="auto">
          <a:xfrm>
            <a:off x="373563" y="1941618"/>
            <a:ext cx="820128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Côté Maison 				 		Côté Éloigné </a:t>
            </a:r>
          </a:p>
          <a:p>
            <a:pPr marL="0" marR="0" lvl="0" indent="0" algn="l" defTabSz="914400" rtl="0" eaLnBrk="1" fontAlgn="base" latinLnBrk="0" hangingPunct="1">
              <a:lnSpc>
                <a:spcPct val="100000"/>
              </a:lnSpc>
              <a:spcBef>
                <a:spcPct val="0"/>
              </a:spcBef>
              <a:spcAft>
                <a:spcPct val="0"/>
              </a:spcAft>
              <a:buClrTx/>
              <a:buSzTx/>
              <a:buFontTx/>
              <a:buNone/>
              <a:tabLst/>
            </a:pPr>
            <a:r>
              <a:rPr kumimoji="0" lang="fr-CA" altLang="fr-FR" sz="2000" i="0" u="none" strike="noStrike" cap="none" normalizeH="0" baseline="0" dirty="0" smtClean="0">
                <a:ln>
                  <a:noFill/>
                </a:ln>
                <a:solidFill>
                  <a:schemeClr val="tx1"/>
                </a:solidFill>
                <a:effectLst/>
                <a:latin typeface="Arial" pitchFamily="34" charset="0"/>
                <a:cs typeface="Arial" pitchFamily="34" charset="0"/>
              </a:rPr>
              <a:t>Bouts pairs</a:t>
            </a:r>
            <a:r>
              <a:rPr kumimoji="0" lang="fr-CA" altLang="fr-FR" sz="2000" b="0" i="0" u="none" strike="noStrike" cap="none" normalizeH="0" baseline="0" dirty="0" smtClean="0">
                <a:ln>
                  <a:noFill/>
                </a:ln>
                <a:solidFill>
                  <a:schemeClr val="tx1"/>
                </a:solidFill>
                <a:effectLst/>
                <a:latin typeface="Arial" pitchFamily="34" charset="0"/>
                <a:cs typeface="Arial" pitchFamily="34" charset="0"/>
              </a:rPr>
              <a:t>						</a:t>
            </a:r>
            <a:r>
              <a:rPr kumimoji="0" lang="fr-CA" altLang="fr-FR" sz="2000" i="0" u="none" strike="noStrike" cap="none" normalizeH="0" baseline="0" dirty="0" smtClean="0">
                <a:ln>
                  <a:noFill/>
                </a:ln>
                <a:solidFill>
                  <a:schemeClr val="tx1"/>
                </a:solidFill>
                <a:effectLst/>
                <a:latin typeface="Arial" pitchFamily="34" charset="0"/>
                <a:cs typeface="Arial" pitchFamily="34" charset="0"/>
              </a:rPr>
              <a:t>B</a:t>
            </a:r>
            <a:r>
              <a:rPr lang="fr-CA" altLang="fr-FR" sz="2000" dirty="0" smtClean="0">
                <a:latin typeface="Arial" pitchFamily="34" charset="0"/>
                <a:cs typeface="Arial" pitchFamily="34" charset="0"/>
              </a:rPr>
              <a:t>outs impairs</a:t>
            </a:r>
            <a:endParaRPr kumimoji="0" lang="fr-CA" altLang="fr-FR" sz="200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Imag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9505" y="2617308"/>
            <a:ext cx="5295900" cy="95250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Connecteur en angle 9"/>
          <p:cNvCxnSpPr/>
          <p:nvPr/>
        </p:nvCxnSpPr>
        <p:spPr>
          <a:xfrm>
            <a:off x="1105710" y="2260695"/>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en angle 11"/>
          <p:cNvCxnSpPr/>
          <p:nvPr/>
        </p:nvCxnSpPr>
        <p:spPr>
          <a:xfrm rot="5400000">
            <a:off x="7302353" y="2232109"/>
            <a:ext cx="914400" cy="914400"/>
          </a:xfrm>
          <a:prstGeom prst="bentConnector3">
            <a:avLst>
              <a:gd name="adj1" fmla="val 96269"/>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99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marL="109728" indent="0" algn="ctr">
              <a:buNone/>
            </a:pPr>
            <a:endParaRPr lang="fr-CA" sz="2800" b="1" dirty="0" smtClean="0"/>
          </a:p>
          <a:p>
            <a:pPr marL="109728" indent="0" algn="ctr">
              <a:buNone/>
            </a:pPr>
            <a:endParaRPr lang="fr-CA" sz="2800" b="1" dirty="0"/>
          </a:p>
          <a:p>
            <a:pPr marL="109728" indent="0" algn="ctr">
              <a:buNone/>
            </a:pPr>
            <a:r>
              <a:rPr lang="fr-CA" sz="3600" b="1" dirty="0" smtClean="0"/>
              <a:t>Section 2:</a:t>
            </a:r>
            <a:endParaRPr lang="fr-CA" sz="3600" b="1" dirty="0"/>
          </a:p>
          <a:p>
            <a:pPr marL="109728" indent="0" algn="ctr">
              <a:buNone/>
            </a:pPr>
            <a:endParaRPr lang="fr-CA" sz="3600" b="1" dirty="0"/>
          </a:p>
          <a:p>
            <a:pPr marL="109728" indent="0" algn="ctr">
              <a:buNone/>
            </a:pPr>
            <a:r>
              <a:rPr lang="fr-CA" sz="3600" b="1" dirty="0" smtClean="0"/>
              <a:t>Positions  et habiletés requises des joueurs et/ou joueuses</a:t>
            </a:r>
            <a:endParaRPr lang="fr-CA" sz="3600" dirty="0"/>
          </a:p>
        </p:txBody>
      </p:sp>
      <p:sp>
        <p:nvSpPr>
          <p:cNvPr id="3" name="Titre 2"/>
          <p:cNvSpPr>
            <a:spLocks noGrp="1"/>
          </p:cNvSpPr>
          <p:nvPr>
            <p:ph type="title"/>
          </p:nvPr>
        </p:nvSpPr>
        <p:spPr/>
        <p:txBody>
          <a:bodyPr/>
          <a:lstStyle/>
          <a:p>
            <a:endParaRPr lang="fr-CA"/>
          </a:p>
        </p:txBody>
      </p:sp>
    </p:spTree>
    <p:extLst>
      <p:ext uri="{BB962C8B-B14F-4D97-AF65-F5344CB8AC3E}">
        <p14:creationId xmlns:p14="http://schemas.microsoft.com/office/powerpoint/2010/main" val="1322125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28509135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fr-CA" dirty="0" smtClean="0"/>
              <a:t>Positions des joueurs</a:t>
            </a:r>
            <a:endParaRPr lang="fr-CA" dirty="0"/>
          </a:p>
        </p:txBody>
      </p:sp>
    </p:spTree>
    <p:extLst>
      <p:ext uri="{BB962C8B-B14F-4D97-AF65-F5344CB8AC3E}">
        <p14:creationId xmlns:p14="http://schemas.microsoft.com/office/powerpoint/2010/main" val="1584993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4022802091"/>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2"/>
          <p:cNvSpPr>
            <a:spLocks noGrp="1"/>
          </p:cNvSpPr>
          <p:nvPr>
            <p:ph type="title"/>
          </p:nvPr>
        </p:nvSpPr>
        <p:spPr/>
        <p:txBody>
          <a:bodyPr/>
          <a:lstStyle/>
          <a:p>
            <a:r>
              <a:rPr lang="fr-CA" dirty="0" smtClean="0"/>
              <a:t>Le Premier</a:t>
            </a:r>
            <a:endParaRPr lang="fr-CA" dirty="0"/>
          </a:p>
        </p:txBody>
      </p:sp>
    </p:spTree>
    <p:extLst>
      <p:ext uri="{BB962C8B-B14F-4D97-AF65-F5344CB8AC3E}">
        <p14:creationId xmlns:p14="http://schemas.microsoft.com/office/powerpoint/2010/main" val="939592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1225</TotalTime>
  <Words>2387</Words>
  <Application>Microsoft Office PowerPoint</Application>
  <PresentationFormat>Affichage à l'écran (4:3)</PresentationFormat>
  <Paragraphs>333</Paragraphs>
  <Slides>52</Slides>
  <Notes>2</Notes>
  <HiddenSlides>0</HiddenSlides>
  <MMClips>0</MMClips>
  <ScaleCrop>false</ScaleCrop>
  <HeadingPairs>
    <vt:vector size="4" baseType="variant">
      <vt:variant>
        <vt:lpstr>Thème</vt:lpstr>
      </vt:variant>
      <vt:variant>
        <vt:i4>1</vt:i4>
      </vt:variant>
      <vt:variant>
        <vt:lpstr>Titres des diapositives</vt:lpstr>
      </vt:variant>
      <vt:variant>
        <vt:i4>52</vt:i4>
      </vt:variant>
    </vt:vector>
  </HeadingPairs>
  <TitlesOfParts>
    <vt:vector size="53" baseType="lpstr">
      <vt:lpstr>Rotonde</vt:lpstr>
      <vt:lpstr>Le curling: pour le plaisir de jouer</vt:lpstr>
      <vt:lpstr>Les objectifs poursuivis</vt:lpstr>
      <vt:lpstr>Table des matières</vt:lpstr>
      <vt:lpstr>Le jeu de curling</vt:lpstr>
      <vt:lpstr>Présentation PowerPoint</vt:lpstr>
      <vt:lpstr>Piste (orientation)</vt:lpstr>
      <vt:lpstr>Présentation PowerPoint</vt:lpstr>
      <vt:lpstr>Positions des joueurs</vt:lpstr>
      <vt:lpstr>Le Premier</vt:lpstr>
      <vt:lpstr>Le Deuxième</vt:lpstr>
      <vt:lpstr>Le Troisième ou Vice-capitaine</vt:lpstr>
      <vt:lpstr>Le Capitaine, « Skip »</vt:lpstr>
      <vt:lpstr>Position des joueurs et rotation dans l’ordre des lanceurs </vt:lpstr>
      <vt:lpstr>Problèmes potentiels</vt:lpstr>
      <vt:lpstr>Le Capitaine</vt:lpstr>
      <vt:lpstr>Les autres membres de l’équipe</vt:lpstr>
      <vt:lpstr>Présentation PowerPoint</vt:lpstr>
      <vt:lpstr>Phases du jeu (regroupement des manches)</vt:lpstr>
      <vt:lpstr>Phases du jeu (les deux premières manches)</vt:lpstr>
      <vt:lpstr>Phases du jeu (les manches intermédiaires)</vt:lpstr>
      <vt:lpstr>Phases du jeu (la manche finale)</vt:lpstr>
      <vt:lpstr>Phases du jeu (regroupement des manches)  rappel</vt:lpstr>
      <vt:lpstr>Présentation PowerPoint</vt:lpstr>
      <vt:lpstr>Phases du jeu ( intérieur d’une manche)</vt:lpstr>
      <vt:lpstr>Phases du jeu (intérieur d’une manche) (Ouverture)</vt:lpstr>
      <vt:lpstr>Piste (Les  Positions Stratégiques)</vt:lpstr>
      <vt:lpstr>Phases du jeu (intérieur d’une manche) (le Positionnement)</vt:lpstr>
      <vt:lpstr>Phases du jeu (intérieur d’une manche) (le Combat)</vt:lpstr>
      <vt:lpstr>Phases du jeu (intérieur d’une manche) ( la Finale)</vt:lpstr>
      <vt:lpstr>Phases du jeu ( intérieur d’une manche) rappel</vt:lpstr>
      <vt:lpstr>Évaluation continue de sa performance</vt:lpstr>
      <vt:lpstr>Présentation PowerPoint</vt:lpstr>
      <vt:lpstr>Garde de zone protégée</vt:lpstr>
      <vt:lpstr>Stratégie et Tactique</vt:lpstr>
      <vt:lpstr>Stratégies ( les feux de circulation)</vt:lpstr>
      <vt:lpstr>Les pierres d’ouverture</vt:lpstr>
      <vt:lpstr>Les pierres d’ouverture (suite)</vt:lpstr>
      <vt:lpstr>Piste (La bataille pour le Centre)</vt:lpstr>
      <vt:lpstr>Stratégie de protection ( Rouge)</vt:lpstr>
      <vt:lpstr>Stratégie de poursuite (Vert)</vt:lpstr>
      <vt:lpstr>Stratégie de prudence ( Jaune)</vt:lpstr>
      <vt:lpstr>Stratégies en général</vt:lpstr>
      <vt:lpstr>Présentation PowerPoint</vt:lpstr>
      <vt:lpstr>Tactiques (les facteurs)</vt:lpstr>
      <vt:lpstr>Tactiques (les différents coups)</vt:lpstr>
      <vt:lpstr>Tactiques (les différents coups)</vt:lpstr>
      <vt:lpstr>Présentation PowerPoint</vt:lpstr>
      <vt:lpstr>La communication verbale</vt:lpstr>
      <vt:lpstr>Les signaux</vt:lpstr>
      <vt:lpstr>Présentation PowerPoint</vt:lpstr>
      <vt:lpstr> Concentration et confiance en soi</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curling: pour le plaisir de jouer</dc:title>
  <dc:creator>Jean-Guy</dc:creator>
  <cp:lastModifiedBy>Jean-Guy</cp:lastModifiedBy>
  <cp:revision>170</cp:revision>
  <cp:lastPrinted>2017-07-16T15:44:42Z</cp:lastPrinted>
  <dcterms:created xsi:type="dcterms:W3CDTF">2017-07-03T20:16:08Z</dcterms:created>
  <dcterms:modified xsi:type="dcterms:W3CDTF">2018-09-30T15:40:57Z</dcterms:modified>
</cp:coreProperties>
</file>